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94" r:id="rId6"/>
    <p:sldId id="260" r:id="rId7"/>
    <p:sldId id="261" r:id="rId8"/>
    <p:sldId id="262" r:id="rId9"/>
    <p:sldId id="263" r:id="rId10"/>
    <p:sldId id="265" r:id="rId11"/>
    <p:sldId id="266" r:id="rId12"/>
    <p:sldId id="267" r:id="rId13"/>
    <p:sldId id="288" r:id="rId14"/>
    <p:sldId id="289" r:id="rId15"/>
    <p:sldId id="290" r:id="rId16"/>
    <p:sldId id="282" r:id="rId17"/>
    <p:sldId id="303" r:id="rId18"/>
    <p:sldId id="302" r:id="rId19"/>
    <p:sldId id="304" r:id="rId20"/>
    <p:sldId id="268" r:id="rId21"/>
    <p:sldId id="271" r:id="rId22"/>
    <p:sldId id="275" r:id="rId23"/>
    <p:sldId id="274" r:id="rId24"/>
    <p:sldId id="295" r:id="rId25"/>
    <p:sldId id="296" r:id="rId26"/>
    <p:sldId id="298" r:id="rId27"/>
    <p:sldId id="299" r:id="rId28"/>
    <p:sldId id="297" r:id="rId29"/>
    <p:sldId id="300" r:id="rId30"/>
    <p:sldId id="301" r:id="rId31"/>
    <p:sldId id="281" r:id="rId32"/>
    <p:sldId id="280" r:id="rId33"/>
    <p:sldId id="272" r:id="rId34"/>
    <p:sldId id="279" r:id="rId35"/>
    <p:sldId id="285" r:id="rId36"/>
    <p:sldId id="291" r:id="rId37"/>
    <p:sldId id="273" r:id="rId38"/>
    <p:sldId id="292" r:id="rId39"/>
    <p:sldId id="269" r:id="rId40"/>
    <p:sldId id="278" r:id="rId41"/>
    <p:sldId id="284" r:id="rId42"/>
    <p:sldId id="283" r:id="rId43"/>
    <p:sldId id="293" r:id="rId44"/>
    <p:sldId id="287" r:id="rId45"/>
    <p:sldId id="276" r:id="rId46"/>
    <p:sldId id="286" r:id="rId47"/>
    <p:sldId id="27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2" d="100"/>
          <a:sy n="102" d="100"/>
        </p:scale>
        <p:origin x="894"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E2F698-E34D-4BED-B1CB-0874068F0CFC}" type="doc">
      <dgm:prSet loTypeId="urn:microsoft.com/office/officeart/2005/8/layout/cycle8" loCatId="cycle" qsTypeId="urn:microsoft.com/office/officeart/2005/8/quickstyle/simple1" qsCatId="simple" csTypeId="urn:microsoft.com/office/officeart/2005/8/colors/accent1_2" csCatId="accent1" phldr="1"/>
      <dgm:spPr/>
    </dgm:pt>
    <dgm:pt modelId="{CDF6328A-2D13-4101-9F74-894BB6A4090A}">
      <dgm:prSet phldrT="[Text]"/>
      <dgm:spPr/>
      <dgm:t>
        <a:bodyPr/>
        <a:lstStyle/>
        <a:p>
          <a:r>
            <a:rPr lang="en-AU" dirty="0"/>
            <a:t>A has </a:t>
          </a:r>
          <a:r>
            <a:rPr lang="en-AU" dirty="0" err="1"/>
            <a:t>Lousada</a:t>
          </a:r>
          <a:r>
            <a:rPr lang="en-AU" dirty="0"/>
            <a:t> match with B</a:t>
          </a:r>
        </a:p>
      </dgm:t>
    </dgm:pt>
    <dgm:pt modelId="{4BE2F443-F3DD-43B8-9051-33D5B46B3BCC}" type="parTrans" cxnId="{84BE8800-6A35-4C95-B3E3-FEBB61249EBE}">
      <dgm:prSet/>
      <dgm:spPr/>
      <dgm:t>
        <a:bodyPr/>
        <a:lstStyle/>
        <a:p>
          <a:endParaRPr lang="en-AU"/>
        </a:p>
      </dgm:t>
    </dgm:pt>
    <dgm:pt modelId="{D8EDE5CB-7775-4A3B-895A-C19C211ABDDC}" type="sibTrans" cxnId="{84BE8800-6A35-4C95-B3E3-FEBB61249EBE}">
      <dgm:prSet/>
      <dgm:spPr/>
      <dgm:t>
        <a:bodyPr/>
        <a:lstStyle/>
        <a:p>
          <a:endParaRPr lang="en-AU"/>
        </a:p>
      </dgm:t>
    </dgm:pt>
    <dgm:pt modelId="{CD293EEC-21F5-4E46-9E0F-4B80B0C9F79B}">
      <dgm:prSet phldrT="[Text]"/>
      <dgm:spPr/>
      <dgm:t>
        <a:bodyPr/>
        <a:lstStyle/>
        <a:p>
          <a:r>
            <a:rPr lang="en-AU" dirty="0"/>
            <a:t>B has </a:t>
          </a:r>
          <a:r>
            <a:rPr lang="en-AU" dirty="0" err="1"/>
            <a:t>Lousada</a:t>
          </a:r>
          <a:r>
            <a:rPr lang="en-AU" dirty="0"/>
            <a:t> match with C</a:t>
          </a:r>
        </a:p>
      </dgm:t>
    </dgm:pt>
    <dgm:pt modelId="{A04C1242-E2F0-44D5-B154-55372EE0F787}" type="parTrans" cxnId="{7710D0CB-3487-406B-A89B-CD8F561CB8B8}">
      <dgm:prSet/>
      <dgm:spPr/>
      <dgm:t>
        <a:bodyPr/>
        <a:lstStyle/>
        <a:p>
          <a:endParaRPr lang="en-AU"/>
        </a:p>
      </dgm:t>
    </dgm:pt>
    <dgm:pt modelId="{03619909-08AB-4A75-BDA1-5DC09367F0C0}" type="sibTrans" cxnId="{7710D0CB-3487-406B-A89B-CD8F561CB8B8}">
      <dgm:prSet/>
      <dgm:spPr/>
      <dgm:t>
        <a:bodyPr/>
        <a:lstStyle/>
        <a:p>
          <a:endParaRPr lang="en-AU"/>
        </a:p>
      </dgm:t>
    </dgm:pt>
    <dgm:pt modelId="{C31A7EA3-4A68-4C53-9C01-4536FF0EFD52}">
      <dgm:prSet phldrT="[Text]"/>
      <dgm:spPr/>
      <dgm:t>
        <a:bodyPr/>
        <a:lstStyle/>
        <a:p>
          <a:r>
            <a:rPr lang="en-AU" dirty="0"/>
            <a:t>C has </a:t>
          </a:r>
          <a:r>
            <a:rPr lang="en-AU" dirty="0" err="1"/>
            <a:t>Lousada</a:t>
          </a:r>
          <a:r>
            <a:rPr lang="en-AU" dirty="0"/>
            <a:t> match with A</a:t>
          </a:r>
        </a:p>
      </dgm:t>
    </dgm:pt>
    <dgm:pt modelId="{E1AB8233-C4DB-4D48-9AE6-F59D36CAB9EC}" type="parTrans" cxnId="{EA9EB9E7-0411-4896-BEB2-D1040DF3240E}">
      <dgm:prSet/>
      <dgm:spPr/>
      <dgm:t>
        <a:bodyPr/>
        <a:lstStyle/>
        <a:p>
          <a:endParaRPr lang="en-AU"/>
        </a:p>
      </dgm:t>
    </dgm:pt>
    <dgm:pt modelId="{CC647459-2157-4408-8503-28750D0F92A0}" type="sibTrans" cxnId="{EA9EB9E7-0411-4896-BEB2-D1040DF3240E}">
      <dgm:prSet/>
      <dgm:spPr/>
      <dgm:t>
        <a:bodyPr/>
        <a:lstStyle/>
        <a:p>
          <a:endParaRPr lang="en-AU"/>
        </a:p>
      </dgm:t>
    </dgm:pt>
    <dgm:pt modelId="{BB501556-9DF8-4B58-907F-523E0FAB8FF6}" type="pres">
      <dgm:prSet presAssocID="{A9E2F698-E34D-4BED-B1CB-0874068F0CFC}" presName="compositeShape" presStyleCnt="0">
        <dgm:presLayoutVars>
          <dgm:chMax val="7"/>
          <dgm:dir/>
          <dgm:resizeHandles val="exact"/>
        </dgm:presLayoutVars>
      </dgm:prSet>
      <dgm:spPr/>
    </dgm:pt>
    <dgm:pt modelId="{A89FACEB-FAA5-4CEF-A03B-F64EC7244760}" type="pres">
      <dgm:prSet presAssocID="{A9E2F698-E34D-4BED-B1CB-0874068F0CFC}" presName="wedge1" presStyleLbl="node1" presStyleIdx="0" presStyleCnt="3"/>
      <dgm:spPr/>
    </dgm:pt>
    <dgm:pt modelId="{97387364-2B09-4E97-ADD4-4ABC8847803C}" type="pres">
      <dgm:prSet presAssocID="{A9E2F698-E34D-4BED-B1CB-0874068F0CFC}" presName="dummy1a" presStyleCnt="0"/>
      <dgm:spPr/>
    </dgm:pt>
    <dgm:pt modelId="{47738442-917F-43F9-87A4-7626C160FF5C}" type="pres">
      <dgm:prSet presAssocID="{A9E2F698-E34D-4BED-B1CB-0874068F0CFC}" presName="dummy1b" presStyleCnt="0"/>
      <dgm:spPr/>
    </dgm:pt>
    <dgm:pt modelId="{6204A856-81B0-4FC7-B655-58DEA52D14E0}" type="pres">
      <dgm:prSet presAssocID="{A9E2F698-E34D-4BED-B1CB-0874068F0CFC}" presName="wedge1Tx" presStyleLbl="node1" presStyleIdx="0" presStyleCnt="3">
        <dgm:presLayoutVars>
          <dgm:chMax val="0"/>
          <dgm:chPref val="0"/>
          <dgm:bulletEnabled val="1"/>
        </dgm:presLayoutVars>
      </dgm:prSet>
      <dgm:spPr/>
    </dgm:pt>
    <dgm:pt modelId="{9A3D7547-CDFD-46E4-B467-BA163AC7D538}" type="pres">
      <dgm:prSet presAssocID="{A9E2F698-E34D-4BED-B1CB-0874068F0CFC}" presName="wedge2" presStyleLbl="node1" presStyleIdx="1" presStyleCnt="3"/>
      <dgm:spPr/>
    </dgm:pt>
    <dgm:pt modelId="{D50F624E-F572-4511-80F4-220AB8809B13}" type="pres">
      <dgm:prSet presAssocID="{A9E2F698-E34D-4BED-B1CB-0874068F0CFC}" presName="dummy2a" presStyleCnt="0"/>
      <dgm:spPr/>
    </dgm:pt>
    <dgm:pt modelId="{549D6B93-AC43-4636-8FAE-A624A18BEB9B}" type="pres">
      <dgm:prSet presAssocID="{A9E2F698-E34D-4BED-B1CB-0874068F0CFC}" presName="dummy2b" presStyleCnt="0"/>
      <dgm:spPr/>
    </dgm:pt>
    <dgm:pt modelId="{927EB4F5-3F40-4624-99B1-1C8176BC0D3C}" type="pres">
      <dgm:prSet presAssocID="{A9E2F698-E34D-4BED-B1CB-0874068F0CFC}" presName="wedge2Tx" presStyleLbl="node1" presStyleIdx="1" presStyleCnt="3">
        <dgm:presLayoutVars>
          <dgm:chMax val="0"/>
          <dgm:chPref val="0"/>
          <dgm:bulletEnabled val="1"/>
        </dgm:presLayoutVars>
      </dgm:prSet>
      <dgm:spPr/>
    </dgm:pt>
    <dgm:pt modelId="{D102C023-C549-409F-B163-EC41E79AA21E}" type="pres">
      <dgm:prSet presAssocID="{A9E2F698-E34D-4BED-B1CB-0874068F0CFC}" presName="wedge3" presStyleLbl="node1" presStyleIdx="2" presStyleCnt="3"/>
      <dgm:spPr/>
    </dgm:pt>
    <dgm:pt modelId="{DD38CADF-CE73-421B-8F20-AFA5A88B7ECF}" type="pres">
      <dgm:prSet presAssocID="{A9E2F698-E34D-4BED-B1CB-0874068F0CFC}" presName="dummy3a" presStyleCnt="0"/>
      <dgm:spPr/>
    </dgm:pt>
    <dgm:pt modelId="{2D9FE15C-679D-4F35-89A7-FE02B347A546}" type="pres">
      <dgm:prSet presAssocID="{A9E2F698-E34D-4BED-B1CB-0874068F0CFC}" presName="dummy3b" presStyleCnt="0"/>
      <dgm:spPr/>
    </dgm:pt>
    <dgm:pt modelId="{393F86B9-26D6-4A87-BBFD-544F2CFD0C2F}" type="pres">
      <dgm:prSet presAssocID="{A9E2F698-E34D-4BED-B1CB-0874068F0CFC}" presName="wedge3Tx" presStyleLbl="node1" presStyleIdx="2" presStyleCnt="3">
        <dgm:presLayoutVars>
          <dgm:chMax val="0"/>
          <dgm:chPref val="0"/>
          <dgm:bulletEnabled val="1"/>
        </dgm:presLayoutVars>
      </dgm:prSet>
      <dgm:spPr/>
    </dgm:pt>
    <dgm:pt modelId="{11B987DF-49F0-4CA6-B910-1A5B7B69E25E}" type="pres">
      <dgm:prSet presAssocID="{D8EDE5CB-7775-4A3B-895A-C19C211ABDDC}" presName="arrowWedge1" presStyleLbl="fgSibTrans2D1" presStyleIdx="0" presStyleCnt="3"/>
      <dgm:spPr/>
    </dgm:pt>
    <dgm:pt modelId="{750390BD-5CB8-4693-87C1-8B2DD6A91BE1}" type="pres">
      <dgm:prSet presAssocID="{03619909-08AB-4A75-BDA1-5DC09367F0C0}" presName="arrowWedge2" presStyleLbl="fgSibTrans2D1" presStyleIdx="1" presStyleCnt="3"/>
      <dgm:spPr/>
    </dgm:pt>
    <dgm:pt modelId="{0CF51924-EFCB-478F-9AF3-CCAF148E3F2B}" type="pres">
      <dgm:prSet presAssocID="{CC647459-2157-4408-8503-28750D0F92A0}" presName="arrowWedge3" presStyleLbl="fgSibTrans2D1" presStyleIdx="2" presStyleCnt="3"/>
      <dgm:spPr/>
    </dgm:pt>
  </dgm:ptLst>
  <dgm:cxnLst>
    <dgm:cxn modelId="{84BE8800-6A35-4C95-B3E3-FEBB61249EBE}" srcId="{A9E2F698-E34D-4BED-B1CB-0874068F0CFC}" destId="{CDF6328A-2D13-4101-9F74-894BB6A4090A}" srcOrd="0" destOrd="0" parTransId="{4BE2F443-F3DD-43B8-9051-33D5B46B3BCC}" sibTransId="{D8EDE5CB-7775-4A3B-895A-C19C211ABDDC}"/>
    <dgm:cxn modelId="{C1BC3412-DA81-4063-897A-B76D69DF4B41}" type="presOf" srcId="{CDF6328A-2D13-4101-9F74-894BB6A4090A}" destId="{6204A856-81B0-4FC7-B655-58DEA52D14E0}" srcOrd="1" destOrd="0" presId="urn:microsoft.com/office/officeart/2005/8/layout/cycle8"/>
    <dgm:cxn modelId="{3B507213-021A-4712-800C-7606303F6E0C}" type="presOf" srcId="{A9E2F698-E34D-4BED-B1CB-0874068F0CFC}" destId="{BB501556-9DF8-4B58-907F-523E0FAB8FF6}" srcOrd="0" destOrd="0" presId="urn:microsoft.com/office/officeart/2005/8/layout/cycle8"/>
    <dgm:cxn modelId="{A78D7D6C-D7E3-4427-AFFA-77FF84DFAE1F}" type="presOf" srcId="{CD293EEC-21F5-4E46-9E0F-4B80B0C9F79B}" destId="{927EB4F5-3F40-4624-99B1-1C8176BC0D3C}" srcOrd="1" destOrd="0" presId="urn:microsoft.com/office/officeart/2005/8/layout/cycle8"/>
    <dgm:cxn modelId="{F13CD9B8-2A9E-4997-A056-84877BDD4733}" type="presOf" srcId="{CD293EEC-21F5-4E46-9E0F-4B80B0C9F79B}" destId="{9A3D7547-CDFD-46E4-B467-BA163AC7D538}" srcOrd="0" destOrd="0" presId="urn:microsoft.com/office/officeart/2005/8/layout/cycle8"/>
    <dgm:cxn modelId="{20CC2CBE-F75C-4742-BEF7-61FEE310213F}" type="presOf" srcId="{C31A7EA3-4A68-4C53-9C01-4536FF0EFD52}" destId="{393F86B9-26D6-4A87-BBFD-544F2CFD0C2F}" srcOrd="1" destOrd="0" presId="urn:microsoft.com/office/officeart/2005/8/layout/cycle8"/>
    <dgm:cxn modelId="{7710D0CB-3487-406B-A89B-CD8F561CB8B8}" srcId="{A9E2F698-E34D-4BED-B1CB-0874068F0CFC}" destId="{CD293EEC-21F5-4E46-9E0F-4B80B0C9F79B}" srcOrd="1" destOrd="0" parTransId="{A04C1242-E2F0-44D5-B154-55372EE0F787}" sibTransId="{03619909-08AB-4A75-BDA1-5DC09367F0C0}"/>
    <dgm:cxn modelId="{89193BD9-B770-4C00-B78A-516C859BC187}" type="presOf" srcId="{C31A7EA3-4A68-4C53-9C01-4536FF0EFD52}" destId="{D102C023-C549-409F-B163-EC41E79AA21E}" srcOrd="0" destOrd="0" presId="urn:microsoft.com/office/officeart/2005/8/layout/cycle8"/>
    <dgm:cxn modelId="{EA9EB9E7-0411-4896-BEB2-D1040DF3240E}" srcId="{A9E2F698-E34D-4BED-B1CB-0874068F0CFC}" destId="{C31A7EA3-4A68-4C53-9C01-4536FF0EFD52}" srcOrd="2" destOrd="0" parTransId="{E1AB8233-C4DB-4D48-9AE6-F59D36CAB9EC}" sibTransId="{CC647459-2157-4408-8503-28750D0F92A0}"/>
    <dgm:cxn modelId="{3A0742F1-F20B-4435-B86D-D8ED3E50361E}" type="presOf" srcId="{CDF6328A-2D13-4101-9F74-894BB6A4090A}" destId="{A89FACEB-FAA5-4CEF-A03B-F64EC7244760}" srcOrd="0" destOrd="0" presId="urn:microsoft.com/office/officeart/2005/8/layout/cycle8"/>
    <dgm:cxn modelId="{A49E0EF8-9E25-4C9E-81AF-DE09438EA345}" type="presParOf" srcId="{BB501556-9DF8-4B58-907F-523E0FAB8FF6}" destId="{A89FACEB-FAA5-4CEF-A03B-F64EC7244760}" srcOrd="0" destOrd="0" presId="urn:microsoft.com/office/officeart/2005/8/layout/cycle8"/>
    <dgm:cxn modelId="{B2D179A7-7882-4A11-8B57-7C8B7FCCA52F}" type="presParOf" srcId="{BB501556-9DF8-4B58-907F-523E0FAB8FF6}" destId="{97387364-2B09-4E97-ADD4-4ABC8847803C}" srcOrd="1" destOrd="0" presId="urn:microsoft.com/office/officeart/2005/8/layout/cycle8"/>
    <dgm:cxn modelId="{34D56AB5-DEB6-4902-B23F-8FAE8DAEA254}" type="presParOf" srcId="{BB501556-9DF8-4B58-907F-523E0FAB8FF6}" destId="{47738442-917F-43F9-87A4-7626C160FF5C}" srcOrd="2" destOrd="0" presId="urn:microsoft.com/office/officeart/2005/8/layout/cycle8"/>
    <dgm:cxn modelId="{FFDF8BA0-E30B-49A4-9EAD-11A436DCF340}" type="presParOf" srcId="{BB501556-9DF8-4B58-907F-523E0FAB8FF6}" destId="{6204A856-81B0-4FC7-B655-58DEA52D14E0}" srcOrd="3" destOrd="0" presId="urn:microsoft.com/office/officeart/2005/8/layout/cycle8"/>
    <dgm:cxn modelId="{6186256F-9897-4703-884E-D971A1DF2850}" type="presParOf" srcId="{BB501556-9DF8-4B58-907F-523E0FAB8FF6}" destId="{9A3D7547-CDFD-46E4-B467-BA163AC7D538}" srcOrd="4" destOrd="0" presId="urn:microsoft.com/office/officeart/2005/8/layout/cycle8"/>
    <dgm:cxn modelId="{8ADDFE39-D85C-4BAB-B65F-59468323B9A5}" type="presParOf" srcId="{BB501556-9DF8-4B58-907F-523E0FAB8FF6}" destId="{D50F624E-F572-4511-80F4-220AB8809B13}" srcOrd="5" destOrd="0" presId="urn:microsoft.com/office/officeart/2005/8/layout/cycle8"/>
    <dgm:cxn modelId="{FC664EE2-3296-44DE-8937-59F18EA88EF0}" type="presParOf" srcId="{BB501556-9DF8-4B58-907F-523E0FAB8FF6}" destId="{549D6B93-AC43-4636-8FAE-A624A18BEB9B}" srcOrd="6" destOrd="0" presId="urn:microsoft.com/office/officeart/2005/8/layout/cycle8"/>
    <dgm:cxn modelId="{AC79C0B2-6060-43F9-8F32-315B3878A997}" type="presParOf" srcId="{BB501556-9DF8-4B58-907F-523E0FAB8FF6}" destId="{927EB4F5-3F40-4624-99B1-1C8176BC0D3C}" srcOrd="7" destOrd="0" presId="urn:microsoft.com/office/officeart/2005/8/layout/cycle8"/>
    <dgm:cxn modelId="{BA9AB7D3-D7A3-4CC7-B7AB-F924EF96556E}" type="presParOf" srcId="{BB501556-9DF8-4B58-907F-523E0FAB8FF6}" destId="{D102C023-C549-409F-B163-EC41E79AA21E}" srcOrd="8" destOrd="0" presId="urn:microsoft.com/office/officeart/2005/8/layout/cycle8"/>
    <dgm:cxn modelId="{CE6ADDBE-6048-4BB5-880C-53A9938D5519}" type="presParOf" srcId="{BB501556-9DF8-4B58-907F-523E0FAB8FF6}" destId="{DD38CADF-CE73-421B-8F20-AFA5A88B7ECF}" srcOrd="9" destOrd="0" presId="urn:microsoft.com/office/officeart/2005/8/layout/cycle8"/>
    <dgm:cxn modelId="{ED81EDD9-5CE8-4B02-A547-4374C5532123}" type="presParOf" srcId="{BB501556-9DF8-4B58-907F-523E0FAB8FF6}" destId="{2D9FE15C-679D-4F35-89A7-FE02B347A546}" srcOrd="10" destOrd="0" presId="urn:microsoft.com/office/officeart/2005/8/layout/cycle8"/>
    <dgm:cxn modelId="{F214E4A6-C13E-47A2-A828-A7A835A7933E}" type="presParOf" srcId="{BB501556-9DF8-4B58-907F-523E0FAB8FF6}" destId="{393F86B9-26D6-4A87-BBFD-544F2CFD0C2F}" srcOrd="11" destOrd="0" presId="urn:microsoft.com/office/officeart/2005/8/layout/cycle8"/>
    <dgm:cxn modelId="{F5F9199C-3DEC-4735-B836-AC64E4E06AE0}" type="presParOf" srcId="{BB501556-9DF8-4B58-907F-523E0FAB8FF6}" destId="{11B987DF-49F0-4CA6-B910-1A5B7B69E25E}" srcOrd="12" destOrd="0" presId="urn:microsoft.com/office/officeart/2005/8/layout/cycle8"/>
    <dgm:cxn modelId="{3D23A885-67E7-454B-9810-3871A7FAFB6A}" type="presParOf" srcId="{BB501556-9DF8-4B58-907F-523E0FAB8FF6}" destId="{750390BD-5CB8-4693-87C1-8B2DD6A91BE1}" srcOrd="13" destOrd="0" presId="urn:microsoft.com/office/officeart/2005/8/layout/cycle8"/>
    <dgm:cxn modelId="{FC8C6246-142B-4F62-A6E7-85F923A5532E}" type="presParOf" srcId="{BB501556-9DF8-4B58-907F-523E0FAB8FF6}" destId="{0CF51924-EFCB-478F-9AF3-CCAF148E3F2B}"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187514-A29A-4CC9-8850-A4E7EE81FAC5}" type="doc">
      <dgm:prSet loTypeId="urn:microsoft.com/office/officeart/2005/8/layout/cycle8" loCatId="cycle" qsTypeId="urn:microsoft.com/office/officeart/2005/8/quickstyle/simple1" qsCatId="simple" csTypeId="urn:microsoft.com/office/officeart/2005/8/colors/accent1_2" csCatId="accent1" phldr="1"/>
      <dgm:spPr/>
    </dgm:pt>
    <dgm:pt modelId="{C33B20B9-664E-48A0-9E7C-8F4E2811C465}">
      <dgm:prSet phldrT="[Text]"/>
      <dgm:spPr/>
      <dgm:t>
        <a:bodyPr/>
        <a:lstStyle/>
        <a:p>
          <a:r>
            <a:rPr lang="en-AU" dirty="0"/>
            <a:t>A has </a:t>
          </a:r>
          <a:r>
            <a:rPr lang="en-AU" dirty="0" err="1"/>
            <a:t>Lousada</a:t>
          </a:r>
          <a:r>
            <a:rPr lang="en-AU" dirty="0"/>
            <a:t> match with B</a:t>
          </a:r>
        </a:p>
      </dgm:t>
    </dgm:pt>
    <dgm:pt modelId="{C6E6B080-DAFE-4EF5-868C-5366F5C9EFA8}" type="parTrans" cxnId="{D912A341-9AD7-4981-B3A3-F20B175F2044}">
      <dgm:prSet/>
      <dgm:spPr/>
      <dgm:t>
        <a:bodyPr/>
        <a:lstStyle/>
        <a:p>
          <a:endParaRPr lang="en-AU"/>
        </a:p>
      </dgm:t>
    </dgm:pt>
    <dgm:pt modelId="{B7D15DF8-6B0A-4183-B9F8-552B49E477B0}" type="sibTrans" cxnId="{D912A341-9AD7-4981-B3A3-F20B175F2044}">
      <dgm:prSet/>
      <dgm:spPr/>
      <dgm:t>
        <a:bodyPr/>
        <a:lstStyle/>
        <a:p>
          <a:endParaRPr lang="en-AU"/>
        </a:p>
      </dgm:t>
    </dgm:pt>
    <dgm:pt modelId="{4ADB36C1-AC3D-4BC5-B293-DA27676E72E9}">
      <dgm:prSet phldrT="[Text]"/>
      <dgm:spPr/>
      <dgm:t>
        <a:bodyPr/>
        <a:lstStyle/>
        <a:p>
          <a:r>
            <a:rPr lang="en-AU" dirty="0"/>
            <a:t>B has non-</a:t>
          </a:r>
          <a:r>
            <a:rPr lang="en-AU" dirty="0" err="1"/>
            <a:t>Lousada</a:t>
          </a:r>
          <a:r>
            <a:rPr lang="en-AU" dirty="0"/>
            <a:t> match with C</a:t>
          </a:r>
        </a:p>
      </dgm:t>
    </dgm:pt>
    <dgm:pt modelId="{1996AFD3-2468-4686-88D5-28380FC277FC}" type="parTrans" cxnId="{DEDD7B45-0718-42C1-AB69-2F73C658EAEE}">
      <dgm:prSet/>
      <dgm:spPr/>
      <dgm:t>
        <a:bodyPr/>
        <a:lstStyle/>
        <a:p>
          <a:endParaRPr lang="en-AU"/>
        </a:p>
      </dgm:t>
    </dgm:pt>
    <dgm:pt modelId="{9E598068-4EC5-4120-A51B-7FB56705C060}" type="sibTrans" cxnId="{DEDD7B45-0718-42C1-AB69-2F73C658EAEE}">
      <dgm:prSet/>
      <dgm:spPr/>
      <dgm:t>
        <a:bodyPr/>
        <a:lstStyle/>
        <a:p>
          <a:endParaRPr lang="en-AU"/>
        </a:p>
      </dgm:t>
    </dgm:pt>
    <dgm:pt modelId="{27F758FF-288D-4F49-B229-D77034C4D5AE}">
      <dgm:prSet phldrT="[Text]"/>
      <dgm:spPr/>
      <dgm:t>
        <a:bodyPr/>
        <a:lstStyle/>
        <a:p>
          <a:r>
            <a:rPr lang="en-AU" dirty="0"/>
            <a:t>C has non-</a:t>
          </a:r>
          <a:r>
            <a:rPr lang="en-AU" dirty="0" err="1"/>
            <a:t>Lousada</a:t>
          </a:r>
          <a:r>
            <a:rPr lang="en-AU" dirty="0"/>
            <a:t> match with A</a:t>
          </a:r>
        </a:p>
      </dgm:t>
    </dgm:pt>
    <dgm:pt modelId="{FC069C3C-6C5B-4E0D-96D9-B5A4D374BA54}" type="parTrans" cxnId="{55167FE9-96DD-4825-8526-998D27988F6C}">
      <dgm:prSet/>
      <dgm:spPr/>
      <dgm:t>
        <a:bodyPr/>
        <a:lstStyle/>
        <a:p>
          <a:endParaRPr lang="en-AU"/>
        </a:p>
      </dgm:t>
    </dgm:pt>
    <dgm:pt modelId="{307D5AE2-4A3E-4774-846A-7A62DE30E045}" type="sibTrans" cxnId="{55167FE9-96DD-4825-8526-998D27988F6C}">
      <dgm:prSet/>
      <dgm:spPr/>
      <dgm:t>
        <a:bodyPr/>
        <a:lstStyle/>
        <a:p>
          <a:endParaRPr lang="en-AU"/>
        </a:p>
      </dgm:t>
    </dgm:pt>
    <dgm:pt modelId="{E285BB0D-EFEE-40FE-A77F-7D8352F3CF87}" type="pres">
      <dgm:prSet presAssocID="{51187514-A29A-4CC9-8850-A4E7EE81FAC5}" presName="compositeShape" presStyleCnt="0">
        <dgm:presLayoutVars>
          <dgm:chMax val="7"/>
          <dgm:dir/>
          <dgm:resizeHandles val="exact"/>
        </dgm:presLayoutVars>
      </dgm:prSet>
      <dgm:spPr/>
    </dgm:pt>
    <dgm:pt modelId="{E327CF27-29DF-4140-86EB-760BCFF2CA78}" type="pres">
      <dgm:prSet presAssocID="{51187514-A29A-4CC9-8850-A4E7EE81FAC5}" presName="wedge1" presStyleLbl="node1" presStyleIdx="0" presStyleCnt="3"/>
      <dgm:spPr/>
    </dgm:pt>
    <dgm:pt modelId="{20953F9C-0168-4CB4-843A-D358D5161B8C}" type="pres">
      <dgm:prSet presAssocID="{51187514-A29A-4CC9-8850-A4E7EE81FAC5}" presName="dummy1a" presStyleCnt="0"/>
      <dgm:spPr/>
    </dgm:pt>
    <dgm:pt modelId="{2DAA826C-84F9-4ADD-8B15-DE86D01A4388}" type="pres">
      <dgm:prSet presAssocID="{51187514-A29A-4CC9-8850-A4E7EE81FAC5}" presName="dummy1b" presStyleCnt="0"/>
      <dgm:spPr/>
    </dgm:pt>
    <dgm:pt modelId="{3E4D98BC-858B-4253-B477-8B05C0C58761}" type="pres">
      <dgm:prSet presAssocID="{51187514-A29A-4CC9-8850-A4E7EE81FAC5}" presName="wedge1Tx" presStyleLbl="node1" presStyleIdx="0" presStyleCnt="3">
        <dgm:presLayoutVars>
          <dgm:chMax val="0"/>
          <dgm:chPref val="0"/>
          <dgm:bulletEnabled val="1"/>
        </dgm:presLayoutVars>
      </dgm:prSet>
      <dgm:spPr/>
    </dgm:pt>
    <dgm:pt modelId="{87C57AF9-B470-4206-A1DB-D559240D324A}" type="pres">
      <dgm:prSet presAssocID="{51187514-A29A-4CC9-8850-A4E7EE81FAC5}" presName="wedge2" presStyleLbl="node1" presStyleIdx="1" presStyleCnt="3"/>
      <dgm:spPr/>
    </dgm:pt>
    <dgm:pt modelId="{3243007E-6DD5-4614-9BF0-6A71E1DCC178}" type="pres">
      <dgm:prSet presAssocID="{51187514-A29A-4CC9-8850-A4E7EE81FAC5}" presName="dummy2a" presStyleCnt="0"/>
      <dgm:spPr/>
    </dgm:pt>
    <dgm:pt modelId="{3BC6A66A-A071-4ACF-A2E3-7BE1F41596A8}" type="pres">
      <dgm:prSet presAssocID="{51187514-A29A-4CC9-8850-A4E7EE81FAC5}" presName="dummy2b" presStyleCnt="0"/>
      <dgm:spPr/>
    </dgm:pt>
    <dgm:pt modelId="{B915D79B-BC77-4A92-9C9F-F939D78C5890}" type="pres">
      <dgm:prSet presAssocID="{51187514-A29A-4CC9-8850-A4E7EE81FAC5}" presName="wedge2Tx" presStyleLbl="node1" presStyleIdx="1" presStyleCnt="3">
        <dgm:presLayoutVars>
          <dgm:chMax val="0"/>
          <dgm:chPref val="0"/>
          <dgm:bulletEnabled val="1"/>
        </dgm:presLayoutVars>
      </dgm:prSet>
      <dgm:spPr/>
    </dgm:pt>
    <dgm:pt modelId="{E2DC796F-6F9B-4C75-80E9-CF45867A4A00}" type="pres">
      <dgm:prSet presAssocID="{51187514-A29A-4CC9-8850-A4E7EE81FAC5}" presName="wedge3" presStyleLbl="node1" presStyleIdx="2" presStyleCnt="3"/>
      <dgm:spPr/>
    </dgm:pt>
    <dgm:pt modelId="{78862395-9220-4EA0-BA1A-5144685FED09}" type="pres">
      <dgm:prSet presAssocID="{51187514-A29A-4CC9-8850-A4E7EE81FAC5}" presName="dummy3a" presStyleCnt="0"/>
      <dgm:spPr/>
    </dgm:pt>
    <dgm:pt modelId="{5F6ACBD6-C68A-4B0B-8671-BD5FB02C179E}" type="pres">
      <dgm:prSet presAssocID="{51187514-A29A-4CC9-8850-A4E7EE81FAC5}" presName="dummy3b" presStyleCnt="0"/>
      <dgm:spPr/>
    </dgm:pt>
    <dgm:pt modelId="{45B37ECD-9442-47ED-8335-597F33098CE2}" type="pres">
      <dgm:prSet presAssocID="{51187514-A29A-4CC9-8850-A4E7EE81FAC5}" presName="wedge3Tx" presStyleLbl="node1" presStyleIdx="2" presStyleCnt="3">
        <dgm:presLayoutVars>
          <dgm:chMax val="0"/>
          <dgm:chPref val="0"/>
          <dgm:bulletEnabled val="1"/>
        </dgm:presLayoutVars>
      </dgm:prSet>
      <dgm:spPr/>
    </dgm:pt>
    <dgm:pt modelId="{6535833E-C71D-4AE4-8BEF-63123057291B}" type="pres">
      <dgm:prSet presAssocID="{B7D15DF8-6B0A-4183-B9F8-552B49E477B0}" presName="arrowWedge1" presStyleLbl="fgSibTrans2D1" presStyleIdx="0" presStyleCnt="3"/>
      <dgm:spPr/>
    </dgm:pt>
    <dgm:pt modelId="{466AC54A-5A21-4160-AF69-E221FF9421EA}" type="pres">
      <dgm:prSet presAssocID="{9E598068-4EC5-4120-A51B-7FB56705C060}" presName="arrowWedge2" presStyleLbl="fgSibTrans2D1" presStyleIdx="1" presStyleCnt="3"/>
      <dgm:spPr/>
    </dgm:pt>
    <dgm:pt modelId="{86C86B0C-7F46-4715-9AD8-BB5EDDD39E90}" type="pres">
      <dgm:prSet presAssocID="{307D5AE2-4A3E-4774-846A-7A62DE30E045}" presName="arrowWedge3" presStyleLbl="fgSibTrans2D1" presStyleIdx="2" presStyleCnt="3"/>
      <dgm:spPr/>
    </dgm:pt>
  </dgm:ptLst>
  <dgm:cxnLst>
    <dgm:cxn modelId="{999C1F02-DD2A-455C-8366-DE13F8CB6A1E}" type="presOf" srcId="{4ADB36C1-AC3D-4BC5-B293-DA27676E72E9}" destId="{87C57AF9-B470-4206-A1DB-D559240D324A}" srcOrd="0" destOrd="0" presId="urn:microsoft.com/office/officeart/2005/8/layout/cycle8"/>
    <dgm:cxn modelId="{EF850027-850E-4720-973A-5462D78F510D}" type="presOf" srcId="{4ADB36C1-AC3D-4BC5-B293-DA27676E72E9}" destId="{B915D79B-BC77-4A92-9C9F-F939D78C5890}" srcOrd="1" destOrd="0" presId="urn:microsoft.com/office/officeart/2005/8/layout/cycle8"/>
    <dgm:cxn modelId="{B2BE103E-0BB6-425D-BA2E-3B78DC8E069B}" type="presOf" srcId="{C33B20B9-664E-48A0-9E7C-8F4E2811C465}" destId="{3E4D98BC-858B-4253-B477-8B05C0C58761}" srcOrd="1" destOrd="0" presId="urn:microsoft.com/office/officeart/2005/8/layout/cycle8"/>
    <dgm:cxn modelId="{D912A341-9AD7-4981-B3A3-F20B175F2044}" srcId="{51187514-A29A-4CC9-8850-A4E7EE81FAC5}" destId="{C33B20B9-664E-48A0-9E7C-8F4E2811C465}" srcOrd="0" destOrd="0" parTransId="{C6E6B080-DAFE-4EF5-868C-5366F5C9EFA8}" sibTransId="{B7D15DF8-6B0A-4183-B9F8-552B49E477B0}"/>
    <dgm:cxn modelId="{DEDD7B45-0718-42C1-AB69-2F73C658EAEE}" srcId="{51187514-A29A-4CC9-8850-A4E7EE81FAC5}" destId="{4ADB36C1-AC3D-4BC5-B293-DA27676E72E9}" srcOrd="1" destOrd="0" parTransId="{1996AFD3-2468-4686-88D5-28380FC277FC}" sibTransId="{9E598068-4EC5-4120-A51B-7FB56705C060}"/>
    <dgm:cxn modelId="{3E246557-732A-420E-BB57-35F3FB58D4C1}" type="presOf" srcId="{27F758FF-288D-4F49-B229-D77034C4D5AE}" destId="{45B37ECD-9442-47ED-8335-597F33098CE2}" srcOrd="1" destOrd="0" presId="urn:microsoft.com/office/officeart/2005/8/layout/cycle8"/>
    <dgm:cxn modelId="{B073F69F-6419-4235-8322-53B83D9CAFC1}" type="presOf" srcId="{51187514-A29A-4CC9-8850-A4E7EE81FAC5}" destId="{E285BB0D-EFEE-40FE-A77F-7D8352F3CF87}" srcOrd="0" destOrd="0" presId="urn:microsoft.com/office/officeart/2005/8/layout/cycle8"/>
    <dgm:cxn modelId="{F0A97CD7-F2A5-4584-802D-ECAB8B469FE7}" type="presOf" srcId="{27F758FF-288D-4F49-B229-D77034C4D5AE}" destId="{E2DC796F-6F9B-4C75-80E9-CF45867A4A00}" srcOrd="0" destOrd="0" presId="urn:microsoft.com/office/officeart/2005/8/layout/cycle8"/>
    <dgm:cxn modelId="{55167FE9-96DD-4825-8526-998D27988F6C}" srcId="{51187514-A29A-4CC9-8850-A4E7EE81FAC5}" destId="{27F758FF-288D-4F49-B229-D77034C4D5AE}" srcOrd="2" destOrd="0" parTransId="{FC069C3C-6C5B-4E0D-96D9-B5A4D374BA54}" sibTransId="{307D5AE2-4A3E-4774-846A-7A62DE30E045}"/>
    <dgm:cxn modelId="{937880ED-4DF8-4402-A0D0-8225A7000013}" type="presOf" srcId="{C33B20B9-664E-48A0-9E7C-8F4E2811C465}" destId="{E327CF27-29DF-4140-86EB-760BCFF2CA78}" srcOrd="0" destOrd="0" presId="urn:microsoft.com/office/officeart/2005/8/layout/cycle8"/>
    <dgm:cxn modelId="{E5CF5C38-C6B5-4A4A-B862-95FE2B8B520B}" type="presParOf" srcId="{E285BB0D-EFEE-40FE-A77F-7D8352F3CF87}" destId="{E327CF27-29DF-4140-86EB-760BCFF2CA78}" srcOrd="0" destOrd="0" presId="urn:microsoft.com/office/officeart/2005/8/layout/cycle8"/>
    <dgm:cxn modelId="{350427E3-808C-481C-A8F4-BD75D9B63128}" type="presParOf" srcId="{E285BB0D-EFEE-40FE-A77F-7D8352F3CF87}" destId="{20953F9C-0168-4CB4-843A-D358D5161B8C}" srcOrd="1" destOrd="0" presId="urn:microsoft.com/office/officeart/2005/8/layout/cycle8"/>
    <dgm:cxn modelId="{423D1CC4-61BC-4A06-815B-7CF6835C461A}" type="presParOf" srcId="{E285BB0D-EFEE-40FE-A77F-7D8352F3CF87}" destId="{2DAA826C-84F9-4ADD-8B15-DE86D01A4388}" srcOrd="2" destOrd="0" presId="urn:microsoft.com/office/officeart/2005/8/layout/cycle8"/>
    <dgm:cxn modelId="{C4C2CAEC-8908-408C-BCB1-B66B0AFA1E9B}" type="presParOf" srcId="{E285BB0D-EFEE-40FE-A77F-7D8352F3CF87}" destId="{3E4D98BC-858B-4253-B477-8B05C0C58761}" srcOrd="3" destOrd="0" presId="urn:microsoft.com/office/officeart/2005/8/layout/cycle8"/>
    <dgm:cxn modelId="{DF1C9992-AA6B-4A57-9D57-0B5846D6FA91}" type="presParOf" srcId="{E285BB0D-EFEE-40FE-A77F-7D8352F3CF87}" destId="{87C57AF9-B470-4206-A1DB-D559240D324A}" srcOrd="4" destOrd="0" presId="urn:microsoft.com/office/officeart/2005/8/layout/cycle8"/>
    <dgm:cxn modelId="{02526633-AEAE-4928-BD18-36A0BEC2DEA8}" type="presParOf" srcId="{E285BB0D-EFEE-40FE-A77F-7D8352F3CF87}" destId="{3243007E-6DD5-4614-9BF0-6A71E1DCC178}" srcOrd="5" destOrd="0" presId="urn:microsoft.com/office/officeart/2005/8/layout/cycle8"/>
    <dgm:cxn modelId="{20F2FCA6-D576-4E58-BBF4-D5BE3E529B85}" type="presParOf" srcId="{E285BB0D-EFEE-40FE-A77F-7D8352F3CF87}" destId="{3BC6A66A-A071-4ACF-A2E3-7BE1F41596A8}" srcOrd="6" destOrd="0" presId="urn:microsoft.com/office/officeart/2005/8/layout/cycle8"/>
    <dgm:cxn modelId="{3FA4E493-907C-4FDF-91FF-FD209BC7CA6D}" type="presParOf" srcId="{E285BB0D-EFEE-40FE-A77F-7D8352F3CF87}" destId="{B915D79B-BC77-4A92-9C9F-F939D78C5890}" srcOrd="7" destOrd="0" presId="urn:microsoft.com/office/officeart/2005/8/layout/cycle8"/>
    <dgm:cxn modelId="{E9FB301A-FD16-4B78-827C-2257A8F92F9B}" type="presParOf" srcId="{E285BB0D-EFEE-40FE-A77F-7D8352F3CF87}" destId="{E2DC796F-6F9B-4C75-80E9-CF45867A4A00}" srcOrd="8" destOrd="0" presId="urn:microsoft.com/office/officeart/2005/8/layout/cycle8"/>
    <dgm:cxn modelId="{BC497A52-6253-4004-B1BE-871657F64C82}" type="presParOf" srcId="{E285BB0D-EFEE-40FE-A77F-7D8352F3CF87}" destId="{78862395-9220-4EA0-BA1A-5144685FED09}" srcOrd="9" destOrd="0" presId="urn:microsoft.com/office/officeart/2005/8/layout/cycle8"/>
    <dgm:cxn modelId="{0675A8E3-46AD-43B9-B07E-83AC21C684A7}" type="presParOf" srcId="{E285BB0D-EFEE-40FE-A77F-7D8352F3CF87}" destId="{5F6ACBD6-C68A-4B0B-8671-BD5FB02C179E}" srcOrd="10" destOrd="0" presId="urn:microsoft.com/office/officeart/2005/8/layout/cycle8"/>
    <dgm:cxn modelId="{15311BF0-7A3C-431F-AF8F-9C0001E1C4DA}" type="presParOf" srcId="{E285BB0D-EFEE-40FE-A77F-7D8352F3CF87}" destId="{45B37ECD-9442-47ED-8335-597F33098CE2}" srcOrd="11" destOrd="0" presId="urn:microsoft.com/office/officeart/2005/8/layout/cycle8"/>
    <dgm:cxn modelId="{290B35ED-8E3C-4B5F-B833-0F6974F980A7}" type="presParOf" srcId="{E285BB0D-EFEE-40FE-A77F-7D8352F3CF87}" destId="{6535833E-C71D-4AE4-8BEF-63123057291B}" srcOrd="12" destOrd="0" presId="urn:microsoft.com/office/officeart/2005/8/layout/cycle8"/>
    <dgm:cxn modelId="{ADAAE588-5177-4FD6-AD2F-74CFBD93D870}" type="presParOf" srcId="{E285BB0D-EFEE-40FE-A77F-7D8352F3CF87}" destId="{466AC54A-5A21-4160-AF69-E221FF9421EA}" srcOrd="13" destOrd="0" presId="urn:microsoft.com/office/officeart/2005/8/layout/cycle8"/>
    <dgm:cxn modelId="{D99EC8A9-AB10-4BD9-A322-6989EBC4C946}" type="presParOf" srcId="{E285BB0D-EFEE-40FE-A77F-7D8352F3CF87}" destId="{86C86B0C-7F46-4715-9AD8-BB5EDDD39E90}" srcOrd="14" destOrd="0" presId="urn:microsoft.com/office/officeart/2005/8/layout/cycle8"/>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9FACEB-FAA5-4CEF-A03B-F64EC7244760}">
      <dsp:nvSpPr>
        <dsp:cNvPr id="0" name=""/>
        <dsp:cNvSpPr/>
      </dsp:nvSpPr>
      <dsp:spPr>
        <a:xfrm>
          <a:off x="543364" y="230993"/>
          <a:ext cx="2985152" cy="2985152"/>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AU" sz="1500" kern="1200" dirty="0"/>
            <a:t>A has </a:t>
          </a:r>
          <a:r>
            <a:rPr lang="en-AU" sz="1500" kern="1200" dirty="0" err="1"/>
            <a:t>Lousada</a:t>
          </a:r>
          <a:r>
            <a:rPr lang="en-AU" sz="1500" kern="1200" dirty="0"/>
            <a:t> match with B</a:t>
          </a:r>
        </a:p>
      </dsp:txBody>
      <dsp:txXfrm>
        <a:off x="2116610" y="863561"/>
        <a:ext cx="1066125" cy="888438"/>
      </dsp:txXfrm>
    </dsp:sp>
    <dsp:sp modelId="{9A3D7547-CDFD-46E4-B467-BA163AC7D538}">
      <dsp:nvSpPr>
        <dsp:cNvPr id="0" name=""/>
        <dsp:cNvSpPr/>
      </dsp:nvSpPr>
      <dsp:spPr>
        <a:xfrm>
          <a:off x="481884" y="337606"/>
          <a:ext cx="2985152" cy="2985152"/>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AU" sz="1500" kern="1200" dirty="0"/>
            <a:t>B has </a:t>
          </a:r>
          <a:r>
            <a:rPr lang="en-AU" sz="1500" kern="1200" dirty="0" err="1"/>
            <a:t>Lousada</a:t>
          </a:r>
          <a:r>
            <a:rPr lang="en-AU" sz="1500" kern="1200" dirty="0"/>
            <a:t> match with C</a:t>
          </a:r>
        </a:p>
      </dsp:txBody>
      <dsp:txXfrm>
        <a:off x="1192634" y="2274401"/>
        <a:ext cx="1599188" cy="781825"/>
      </dsp:txXfrm>
    </dsp:sp>
    <dsp:sp modelId="{D102C023-C549-409F-B163-EC41E79AA21E}">
      <dsp:nvSpPr>
        <dsp:cNvPr id="0" name=""/>
        <dsp:cNvSpPr/>
      </dsp:nvSpPr>
      <dsp:spPr>
        <a:xfrm>
          <a:off x="420404" y="230993"/>
          <a:ext cx="2985152" cy="2985152"/>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AU" sz="1500" kern="1200" dirty="0"/>
            <a:t>C has </a:t>
          </a:r>
          <a:r>
            <a:rPr lang="en-AU" sz="1500" kern="1200" dirty="0" err="1"/>
            <a:t>Lousada</a:t>
          </a:r>
          <a:r>
            <a:rPr lang="en-AU" sz="1500" kern="1200" dirty="0"/>
            <a:t> match with A</a:t>
          </a:r>
        </a:p>
      </dsp:txBody>
      <dsp:txXfrm>
        <a:off x="766184" y="863561"/>
        <a:ext cx="1066125" cy="888438"/>
      </dsp:txXfrm>
    </dsp:sp>
    <dsp:sp modelId="{11B987DF-49F0-4CA6-B910-1A5B7B69E25E}">
      <dsp:nvSpPr>
        <dsp:cNvPr id="0" name=""/>
        <dsp:cNvSpPr/>
      </dsp:nvSpPr>
      <dsp:spPr>
        <a:xfrm>
          <a:off x="358815" y="46198"/>
          <a:ext cx="3354742" cy="3354742"/>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0390BD-5CB8-4693-87C1-8B2DD6A91BE1}">
      <dsp:nvSpPr>
        <dsp:cNvPr id="0" name=""/>
        <dsp:cNvSpPr/>
      </dsp:nvSpPr>
      <dsp:spPr>
        <a:xfrm>
          <a:off x="297089" y="152622"/>
          <a:ext cx="3354742" cy="3354742"/>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F51924-EFCB-478F-9AF3-CCAF148E3F2B}">
      <dsp:nvSpPr>
        <dsp:cNvPr id="0" name=""/>
        <dsp:cNvSpPr/>
      </dsp:nvSpPr>
      <dsp:spPr>
        <a:xfrm>
          <a:off x="235362" y="46198"/>
          <a:ext cx="3354742" cy="3354742"/>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27CF27-29DF-4140-86EB-760BCFF2CA78}">
      <dsp:nvSpPr>
        <dsp:cNvPr id="0" name=""/>
        <dsp:cNvSpPr/>
      </dsp:nvSpPr>
      <dsp:spPr>
        <a:xfrm>
          <a:off x="1251454" y="230993"/>
          <a:ext cx="2985152" cy="2985152"/>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AU" sz="1500" kern="1200" dirty="0"/>
            <a:t>A has </a:t>
          </a:r>
          <a:r>
            <a:rPr lang="en-AU" sz="1500" kern="1200" dirty="0" err="1"/>
            <a:t>Lousada</a:t>
          </a:r>
          <a:r>
            <a:rPr lang="en-AU" sz="1500" kern="1200" dirty="0"/>
            <a:t> match with B</a:t>
          </a:r>
        </a:p>
      </dsp:txBody>
      <dsp:txXfrm>
        <a:off x="2824701" y="863561"/>
        <a:ext cx="1066125" cy="888438"/>
      </dsp:txXfrm>
    </dsp:sp>
    <dsp:sp modelId="{87C57AF9-B470-4206-A1DB-D559240D324A}">
      <dsp:nvSpPr>
        <dsp:cNvPr id="0" name=""/>
        <dsp:cNvSpPr/>
      </dsp:nvSpPr>
      <dsp:spPr>
        <a:xfrm>
          <a:off x="1189974" y="337606"/>
          <a:ext cx="2985152" cy="2985152"/>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AU" sz="1500" kern="1200" dirty="0"/>
            <a:t>B has non-</a:t>
          </a:r>
          <a:r>
            <a:rPr lang="en-AU" sz="1500" kern="1200" dirty="0" err="1"/>
            <a:t>Lousada</a:t>
          </a:r>
          <a:r>
            <a:rPr lang="en-AU" sz="1500" kern="1200" dirty="0"/>
            <a:t> match with C</a:t>
          </a:r>
        </a:p>
      </dsp:txBody>
      <dsp:txXfrm>
        <a:off x="1900725" y="2274401"/>
        <a:ext cx="1599188" cy="781825"/>
      </dsp:txXfrm>
    </dsp:sp>
    <dsp:sp modelId="{E2DC796F-6F9B-4C75-80E9-CF45867A4A00}">
      <dsp:nvSpPr>
        <dsp:cNvPr id="0" name=""/>
        <dsp:cNvSpPr/>
      </dsp:nvSpPr>
      <dsp:spPr>
        <a:xfrm>
          <a:off x="1128494" y="230993"/>
          <a:ext cx="2985152" cy="2985152"/>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AU" sz="1500" kern="1200" dirty="0"/>
            <a:t>C has non-</a:t>
          </a:r>
          <a:r>
            <a:rPr lang="en-AU" sz="1500" kern="1200" dirty="0" err="1"/>
            <a:t>Lousada</a:t>
          </a:r>
          <a:r>
            <a:rPr lang="en-AU" sz="1500" kern="1200" dirty="0"/>
            <a:t> match with A</a:t>
          </a:r>
        </a:p>
      </dsp:txBody>
      <dsp:txXfrm>
        <a:off x="1474274" y="863561"/>
        <a:ext cx="1066125" cy="888438"/>
      </dsp:txXfrm>
    </dsp:sp>
    <dsp:sp modelId="{6535833E-C71D-4AE4-8BEF-63123057291B}">
      <dsp:nvSpPr>
        <dsp:cNvPr id="0" name=""/>
        <dsp:cNvSpPr/>
      </dsp:nvSpPr>
      <dsp:spPr>
        <a:xfrm>
          <a:off x="1066905" y="46198"/>
          <a:ext cx="3354742" cy="3354742"/>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6AC54A-5A21-4160-AF69-E221FF9421EA}">
      <dsp:nvSpPr>
        <dsp:cNvPr id="0" name=""/>
        <dsp:cNvSpPr/>
      </dsp:nvSpPr>
      <dsp:spPr>
        <a:xfrm>
          <a:off x="1005179" y="152622"/>
          <a:ext cx="3354742" cy="3354742"/>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C86B0C-7F46-4715-9AD8-BB5EDDD39E90}">
      <dsp:nvSpPr>
        <dsp:cNvPr id="0" name=""/>
        <dsp:cNvSpPr/>
      </dsp:nvSpPr>
      <dsp:spPr>
        <a:xfrm>
          <a:off x="943453" y="46198"/>
          <a:ext cx="3354742" cy="3354742"/>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82A79-7AE0-4020-A2DA-35E8571EE0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E434B2B0-DBCC-4DB3-9AC2-558CDBEE2D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AF483B78-005F-422A-A655-9FDCF85E6208}"/>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5" name="Footer Placeholder 4">
            <a:extLst>
              <a:ext uri="{FF2B5EF4-FFF2-40B4-BE49-F238E27FC236}">
                <a16:creationId xmlns:a16="http://schemas.microsoft.com/office/drawing/2014/main" id="{A5AFB064-8624-4D12-9B43-E10C48DCDBC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E789FB1-F11E-47BA-872E-207F37168011}"/>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2935357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10D08-5593-4281-AFF3-E6F41D88400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BB50B30-EDF0-4B9E-A8EA-DA0ED83227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229CC42-3D20-448A-83FF-6CF04E56E7E9}"/>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5" name="Footer Placeholder 4">
            <a:extLst>
              <a:ext uri="{FF2B5EF4-FFF2-40B4-BE49-F238E27FC236}">
                <a16:creationId xmlns:a16="http://schemas.microsoft.com/office/drawing/2014/main" id="{24414852-2475-47CA-BAB0-0E8B46E7986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35EEF9C-8647-44E7-BB04-EF6D84CAB310}"/>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1538871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8FE5-F171-4885-9749-E57D51E0BB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23CA22C1-7C67-4708-8DA4-C87218EBBF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A6822C-496C-4768-B09A-8B3C308178FA}"/>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5" name="Footer Placeholder 4">
            <a:extLst>
              <a:ext uri="{FF2B5EF4-FFF2-40B4-BE49-F238E27FC236}">
                <a16:creationId xmlns:a16="http://schemas.microsoft.com/office/drawing/2014/main" id="{0B29727E-D9DD-45F5-86A0-96D80A3131F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FC69995-1084-4DA4-BC88-1269A8F729AD}"/>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1174194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8011C-D1AA-452D-865D-7987BCEF5E7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213083E-A9A6-42A9-9632-DE21D96C9A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E29C57EB-2F2E-40DE-AE3B-19D2DD8EC1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471DC956-8E35-473C-A774-288ADFC50A22}"/>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6" name="Footer Placeholder 5">
            <a:extLst>
              <a:ext uri="{FF2B5EF4-FFF2-40B4-BE49-F238E27FC236}">
                <a16:creationId xmlns:a16="http://schemas.microsoft.com/office/drawing/2014/main" id="{15D7A300-F0C6-4CEE-A84E-3BFA6F3120B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3E13E76-6117-4652-A3F2-17F5FC58DDFA}"/>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120944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802E3-C540-4C05-8E71-87CEF25095F5}"/>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529236D-A790-4B83-B84A-C0B45BE123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4BB909-21F8-4B87-A75F-C96611C9FA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57BC3D98-03F6-4222-AA2D-2FAA1D031C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6CA5E6-9026-4748-B191-838C60D087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06D7CDED-F7EE-4F59-BF29-38A7F5B3A4A6}"/>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8" name="Footer Placeholder 7">
            <a:extLst>
              <a:ext uri="{FF2B5EF4-FFF2-40B4-BE49-F238E27FC236}">
                <a16:creationId xmlns:a16="http://schemas.microsoft.com/office/drawing/2014/main" id="{CB1FE281-DA8A-4CC2-BFA9-1EF4C5D80172}"/>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7E0357D9-B09A-4A44-9171-43AD160584BD}"/>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1876298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E93CD-4D1E-447F-965C-6C93B429E8A7}"/>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F05C30D6-CFD7-40C5-907F-F92146A11478}"/>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4" name="Footer Placeholder 3">
            <a:extLst>
              <a:ext uri="{FF2B5EF4-FFF2-40B4-BE49-F238E27FC236}">
                <a16:creationId xmlns:a16="http://schemas.microsoft.com/office/drawing/2014/main" id="{E7A1FA2F-FDA4-4F97-9403-E0A10673F458}"/>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4C06340A-170C-4353-94B4-9097346CA339}"/>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3378405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2089FC-F500-4FC1-A030-0CC106EF6C87}"/>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3" name="Footer Placeholder 2">
            <a:extLst>
              <a:ext uri="{FF2B5EF4-FFF2-40B4-BE49-F238E27FC236}">
                <a16:creationId xmlns:a16="http://schemas.microsoft.com/office/drawing/2014/main" id="{BBBCB254-15A9-4040-BCF8-FE0655A0BACB}"/>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84D48D4D-1E07-4AAA-92C5-BED2A5734D77}"/>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1946746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A0B8B-EAB8-4734-9998-054847D307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147F35A4-8E69-4B5A-8AD5-BE4DAB979D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626EBF3C-70CF-43EC-8846-9D895F5D6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2CA89A-B62A-45FC-8827-DD744BC439EA}"/>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6" name="Footer Placeholder 5">
            <a:extLst>
              <a:ext uri="{FF2B5EF4-FFF2-40B4-BE49-F238E27FC236}">
                <a16:creationId xmlns:a16="http://schemas.microsoft.com/office/drawing/2014/main" id="{A3A3C3AD-7697-4F82-B8D7-72D447086DE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1090411-7E4B-453A-95E2-8E6BFB196B1B}"/>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857120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944E7-B024-48CD-BD3A-FFB3FC9CBF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C81DCF14-B881-4567-BC1C-DD89BBCC28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94254B7F-40BE-4777-9FB3-97BC4E84FD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8353AC-0619-4615-85EF-35D3D8004F9B}"/>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6" name="Footer Placeholder 5">
            <a:extLst>
              <a:ext uri="{FF2B5EF4-FFF2-40B4-BE49-F238E27FC236}">
                <a16:creationId xmlns:a16="http://schemas.microsoft.com/office/drawing/2014/main" id="{2B89FC09-37F5-48CE-9F9E-46B7058CEAB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28DB18D-DA5F-41EC-B309-B5D62B137F39}"/>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478714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0F341-C0A6-4B6F-B11F-421CC6D6926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33392FC-3249-49C5-82E8-2DD113D147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6CD08EE-579C-4EE8-BEA0-32FC09FF9CEB}"/>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5" name="Footer Placeholder 4">
            <a:extLst>
              <a:ext uri="{FF2B5EF4-FFF2-40B4-BE49-F238E27FC236}">
                <a16:creationId xmlns:a16="http://schemas.microsoft.com/office/drawing/2014/main" id="{0B19AEEE-016A-4F46-BC42-630D337E3A1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0DF79BC-F941-4E27-9ECF-ED4F6EC6ACA2}"/>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1453621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5DD472-F280-47ED-9F10-1603E7DD05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D0C659D-3340-4005-B200-FB2536F12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11F893A-3B86-4C0E-A9BE-0C5937C9D397}"/>
              </a:ext>
            </a:extLst>
          </p:cNvPr>
          <p:cNvSpPr>
            <a:spLocks noGrp="1"/>
          </p:cNvSpPr>
          <p:nvPr>
            <p:ph type="dt" sz="half" idx="10"/>
          </p:nvPr>
        </p:nvSpPr>
        <p:spPr/>
        <p:txBody>
          <a:bodyPr/>
          <a:lstStyle/>
          <a:p>
            <a:fld id="{1FB63CE8-6C90-433D-81FC-BEB0CAAE99FE}" type="datetimeFigureOut">
              <a:rPr lang="en-AU" smtClean="0"/>
              <a:t>30/03/2025</a:t>
            </a:fld>
            <a:endParaRPr lang="en-AU"/>
          </a:p>
        </p:txBody>
      </p:sp>
      <p:sp>
        <p:nvSpPr>
          <p:cNvPr id="5" name="Footer Placeholder 4">
            <a:extLst>
              <a:ext uri="{FF2B5EF4-FFF2-40B4-BE49-F238E27FC236}">
                <a16:creationId xmlns:a16="http://schemas.microsoft.com/office/drawing/2014/main" id="{EE55E8BD-C378-462C-A709-76846F09619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EFFF5AD-C5D9-4283-8543-322720423828}"/>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4162691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49680-C9BF-4863-A8DB-CAD43D0182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6547B5D-FA96-4E73-BB87-E7C193BBF3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7C9C592-19EC-41A1-8695-FDE8409D08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B63CE8-6C90-433D-81FC-BEB0CAAE99FE}" type="datetimeFigureOut">
              <a:rPr lang="en-AU" smtClean="0"/>
              <a:t>30/03/2025</a:t>
            </a:fld>
            <a:endParaRPr lang="en-AU"/>
          </a:p>
        </p:txBody>
      </p:sp>
      <p:sp>
        <p:nvSpPr>
          <p:cNvPr id="5" name="Footer Placeholder 4">
            <a:extLst>
              <a:ext uri="{FF2B5EF4-FFF2-40B4-BE49-F238E27FC236}">
                <a16:creationId xmlns:a16="http://schemas.microsoft.com/office/drawing/2014/main" id="{C0F884CF-84FE-4D75-AD14-12F762DBCF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AE37D924-A13C-486E-8CBF-D365211A10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021800-0FB5-4C5F-9767-BB5DC9399A12}" type="slidenum">
              <a:rPr lang="en-AU" smtClean="0"/>
              <a:t>‹#›</a:t>
            </a:fld>
            <a:endParaRPr lang="en-AU"/>
          </a:p>
        </p:txBody>
      </p:sp>
    </p:spTree>
    <p:extLst>
      <p:ext uri="{BB962C8B-B14F-4D97-AF65-F5344CB8AC3E}">
        <p14:creationId xmlns:p14="http://schemas.microsoft.com/office/powerpoint/2010/main" val="2807191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2AFD9-21CF-462F-9784-141332D17F3C}"/>
              </a:ext>
            </a:extLst>
          </p:cNvPr>
          <p:cNvSpPr>
            <a:spLocks noGrp="1"/>
          </p:cNvSpPr>
          <p:nvPr>
            <p:ph type="ctrTitle"/>
          </p:nvPr>
        </p:nvSpPr>
        <p:spPr>
          <a:xfrm>
            <a:off x="1524000" y="1122363"/>
            <a:ext cx="9144000" cy="2205299"/>
          </a:xfrm>
        </p:spPr>
        <p:txBody>
          <a:bodyPr>
            <a:normAutofit fontScale="90000"/>
          </a:bodyPr>
          <a:lstStyle/>
          <a:p>
            <a:r>
              <a:rPr lang="en-AU" dirty="0"/>
              <a:t>Fun with autosomal DNA?</a:t>
            </a:r>
            <a:br>
              <a:rPr lang="en-AU" dirty="0"/>
            </a:br>
            <a:r>
              <a:rPr lang="en-AU" dirty="0"/>
              <a:t>by</a:t>
            </a:r>
            <a:br>
              <a:rPr lang="en-AU" dirty="0"/>
            </a:br>
            <a:r>
              <a:rPr lang="en-AU" dirty="0"/>
              <a:t>Julian Land</a:t>
            </a:r>
          </a:p>
        </p:txBody>
      </p:sp>
      <p:sp>
        <p:nvSpPr>
          <p:cNvPr id="3" name="Subtitle 2">
            <a:extLst>
              <a:ext uri="{FF2B5EF4-FFF2-40B4-BE49-F238E27FC236}">
                <a16:creationId xmlns:a16="http://schemas.microsoft.com/office/drawing/2014/main" id="{45D9AE01-1B2F-4B3F-9B09-CD4E0AA6B41F}"/>
              </a:ext>
            </a:extLst>
          </p:cNvPr>
          <p:cNvSpPr>
            <a:spLocks noGrp="1"/>
          </p:cNvSpPr>
          <p:nvPr>
            <p:ph type="subTitle" idx="1"/>
          </p:nvPr>
        </p:nvSpPr>
        <p:spPr>
          <a:xfrm>
            <a:off x="1524000" y="3852933"/>
            <a:ext cx="9144000" cy="1655762"/>
          </a:xfrm>
        </p:spPr>
        <p:txBody>
          <a:bodyPr>
            <a:normAutofit/>
          </a:bodyPr>
          <a:lstStyle/>
          <a:p>
            <a:r>
              <a:rPr lang="en-AU" dirty="0"/>
              <a:t>Tackling genealogical uncertainty with autosomal DNA matching </a:t>
            </a:r>
          </a:p>
          <a:p>
            <a:endParaRPr lang="en-AU" dirty="0"/>
          </a:p>
          <a:p>
            <a:r>
              <a:rPr lang="en-AU" dirty="0"/>
              <a:t>Source: www.barrow-lousada.org</a:t>
            </a:r>
          </a:p>
        </p:txBody>
      </p:sp>
      <p:pic>
        <p:nvPicPr>
          <p:cNvPr id="5" name="Picture 4">
            <a:extLst>
              <a:ext uri="{FF2B5EF4-FFF2-40B4-BE49-F238E27FC236}">
                <a16:creationId xmlns:a16="http://schemas.microsoft.com/office/drawing/2014/main" id="{19C83A30-A804-4FEA-9769-CC6A5FDAC63A}"/>
              </a:ext>
            </a:extLst>
          </p:cNvPr>
          <p:cNvPicPr>
            <a:picLocks noChangeAspect="1"/>
          </p:cNvPicPr>
          <p:nvPr/>
        </p:nvPicPr>
        <p:blipFill>
          <a:blip r:embed="rId2"/>
          <a:stretch>
            <a:fillRect/>
          </a:stretch>
        </p:blipFill>
        <p:spPr>
          <a:xfrm>
            <a:off x="5609788" y="5442707"/>
            <a:ext cx="838200" cy="838200"/>
          </a:xfrm>
          <a:prstGeom prst="rect">
            <a:avLst/>
          </a:prstGeom>
        </p:spPr>
      </p:pic>
    </p:spTree>
    <p:extLst>
      <p:ext uri="{BB962C8B-B14F-4D97-AF65-F5344CB8AC3E}">
        <p14:creationId xmlns:p14="http://schemas.microsoft.com/office/powerpoint/2010/main" val="140371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45AC-4D88-4693-BACA-BD07E9323893}"/>
              </a:ext>
            </a:extLst>
          </p:cNvPr>
          <p:cNvSpPr>
            <a:spLocks noGrp="1"/>
          </p:cNvSpPr>
          <p:nvPr>
            <p:ph type="title"/>
          </p:nvPr>
        </p:nvSpPr>
        <p:spPr/>
        <p:txBody>
          <a:bodyPr/>
          <a:lstStyle/>
          <a:p>
            <a:pPr algn="ctr"/>
            <a:r>
              <a:rPr lang="en-AU" dirty="0"/>
              <a:t>Fun with autosomal DNA – am I crazy?</a:t>
            </a:r>
          </a:p>
        </p:txBody>
      </p:sp>
      <p:sp>
        <p:nvSpPr>
          <p:cNvPr id="3" name="Content Placeholder 2">
            <a:extLst>
              <a:ext uri="{FF2B5EF4-FFF2-40B4-BE49-F238E27FC236}">
                <a16:creationId xmlns:a16="http://schemas.microsoft.com/office/drawing/2014/main" id="{91CDD553-2390-4493-9785-2F29FB746CDC}"/>
              </a:ext>
            </a:extLst>
          </p:cNvPr>
          <p:cNvSpPr>
            <a:spLocks noGrp="1"/>
          </p:cNvSpPr>
          <p:nvPr>
            <p:ph idx="1"/>
          </p:nvPr>
        </p:nvSpPr>
        <p:spPr/>
        <p:txBody>
          <a:bodyPr>
            <a:normAutofit/>
          </a:bodyPr>
          <a:lstStyle/>
          <a:p>
            <a:r>
              <a:rPr lang="en-AU" dirty="0"/>
              <a:t>Some autosomal users will not look at matches less than 200cM</a:t>
            </a:r>
          </a:p>
          <a:p>
            <a:r>
              <a:rPr lang="en-AU" dirty="0"/>
              <a:t>Few service providers (e.g. </a:t>
            </a:r>
            <a:r>
              <a:rPr lang="en-AU" dirty="0" err="1"/>
              <a:t>GEDmatch</a:t>
            </a:r>
            <a:r>
              <a:rPr lang="en-AU" dirty="0"/>
              <a:t>) will show autosomal  matches under 7cM </a:t>
            </a:r>
          </a:p>
          <a:p>
            <a:r>
              <a:rPr lang="en-AU" dirty="0"/>
              <a:t>But I am left with 2-4 </a:t>
            </a:r>
            <a:r>
              <a:rPr lang="en-AU" dirty="0" err="1"/>
              <a:t>cM</a:t>
            </a:r>
            <a:r>
              <a:rPr lang="en-AU" dirty="0"/>
              <a:t> matches</a:t>
            </a:r>
          </a:p>
          <a:p>
            <a:pPr lvl="1"/>
            <a:r>
              <a:rPr lang="en-AU" dirty="0"/>
              <a:t>The human genome = 4000cM </a:t>
            </a:r>
            <a:r>
              <a:rPr lang="en-AU" dirty="0" err="1"/>
              <a:t>approx</a:t>
            </a:r>
            <a:endParaRPr lang="en-AU" dirty="0"/>
          </a:p>
          <a:p>
            <a:pPr lvl="1"/>
            <a:r>
              <a:rPr lang="en-AU" dirty="0"/>
              <a:t>11 generations = 1/2000 approx. = 2cM</a:t>
            </a:r>
          </a:p>
          <a:p>
            <a:r>
              <a:rPr lang="en-AU" dirty="0"/>
              <a:t>Many problems with such small matches</a:t>
            </a:r>
          </a:p>
          <a:p>
            <a:pPr lvl="1"/>
            <a:r>
              <a:rPr lang="en-AU" dirty="0"/>
              <a:t>High risk of false positives</a:t>
            </a:r>
          </a:p>
          <a:p>
            <a:pPr lvl="1"/>
            <a:r>
              <a:rPr lang="en-AU" dirty="0" err="1"/>
              <a:t>GEDmatch</a:t>
            </a:r>
            <a:r>
              <a:rPr lang="en-AU" dirty="0"/>
              <a:t> changes its methodology often</a:t>
            </a:r>
          </a:p>
          <a:p>
            <a:endParaRPr lang="en-AU" dirty="0"/>
          </a:p>
          <a:p>
            <a:endParaRPr lang="en-AU" dirty="0"/>
          </a:p>
        </p:txBody>
      </p:sp>
    </p:spTree>
    <p:extLst>
      <p:ext uri="{BB962C8B-B14F-4D97-AF65-F5344CB8AC3E}">
        <p14:creationId xmlns:p14="http://schemas.microsoft.com/office/powerpoint/2010/main" val="1163231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45AC-4D88-4693-BACA-BD07E9323893}"/>
              </a:ext>
            </a:extLst>
          </p:cNvPr>
          <p:cNvSpPr>
            <a:spLocks noGrp="1"/>
          </p:cNvSpPr>
          <p:nvPr>
            <p:ph type="title"/>
          </p:nvPr>
        </p:nvSpPr>
        <p:spPr/>
        <p:txBody>
          <a:bodyPr/>
          <a:lstStyle/>
          <a:p>
            <a:pPr algn="ctr"/>
            <a:r>
              <a:rPr lang="en-AU" dirty="0"/>
              <a:t>Why not Y-DNA?</a:t>
            </a:r>
          </a:p>
        </p:txBody>
      </p:sp>
      <p:sp>
        <p:nvSpPr>
          <p:cNvPr id="3" name="Content Placeholder 2">
            <a:extLst>
              <a:ext uri="{FF2B5EF4-FFF2-40B4-BE49-F238E27FC236}">
                <a16:creationId xmlns:a16="http://schemas.microsoft.com/office/drawing/2014/main" id="{91CDD553-2390-4493-9785-2F29FB746CDC}"/>
              </a:ext>
            </a:extLst>
          </p:cNvPr>
          <p:cNvSpPr>
            <a:spLocks noGrp="1"/>
          </p:cNvSpPr>
          <p:nvPr>
            <p:ph idx="1"/>
          </p:nvPr>
        </p:nvSpPr>
        <p:spPr/>
        <p:txBody>
          <a:bodyPr>
            <a:normAutofit/>
          </a:bodyPr>
          <a:lstStyle/>
          <a:p>
            <a:r>
              <a:rPr lang="en-AU" dirty="0"/>
              <a:t>Y DNA results can be great as shown by Adam Brown, Michael </a:t>
            </a:r>
            <a:r>
              <a:rPr lang="en-AU" dirty="0" err="1"/>
              <a:t>Waas</a:t>
            </a:r>
            <a:r>
              <a:rPr lang="en-AU" dirty="0"/>
              <a:t> et al</a:t>
            </a:r>
          </a:p>
          <a:p>
            <a:r>
              <a:rPr lang="en-AU" dirty="0"/>
              <a:t>3 specific results so far for me:</a:t>
            </a:r>
          </a:p>
          <a:p>
            <a:pPr lvl="1"/>
            <a:r>
              <a:rPr lang="en-AU" dirty="0"/>
              <a:t>Allan and Jeremy Lousada have a Y match – the Lousada F haplotype</a:t>
            </a:r>
          </a:p>
          <a:p>
            <a:pPr lvl="1"/>
            <a:r>
              <a:rPr lang="en-AU" dirty="0"/>
              <a:t>Bob </a:t>
            </a:r>
            <a:r>
              <a:rPr lang="en-AU" dirty="0" err="1"/>
              <a:t>Leuzarder</a:t>
            </a:r>
            <a:r>
              <a:rPr lang="en-AU" dirty="0"/>
              <a:t> (my Lousada 9</a:t>
            </a:r>
            <a:r>
              <a:rPr lang="en-AU" baseline="30000" dirty="0"/>
              <a:t>th</a:t>
            </a:r>
            <a:r>
              <a:rPr lang="en-AU" dirty="0"/>
              <a:t> cousin once removed) is not a male-line Lousada despite his surname</a:t>
            </a:r>
          </a:p>
          <a:p>
            <a:pPr lvl="1"/>
            <a:r>
              <a:rPr lang="en-AU" dirty="0"/>
              <a:t>Edmund Barrow (my Barrow 4</a:t>
            </a:r>
            <a:r>
              <a:rPr lang="en-AU" baseline="30000" dirty="0"/>
              <a:t>th</a:t>
            </a:r>
            <a:r>
              <a:rPr lang="en-AU" dirty="0"/>
              <a:t> cousin) has original </a:t>
            </a:r>
            <a:r>
              <a:rPr lang="en-AU" dirty="0" err="1"/>
              <a:t>Ashkenasi</a:t>
            </a:r>
            <a:r>
              <a:rPr lang="en-AU" dirty="0"/>
              <a:t> Y </a:t>
            </a:r>
          </a:p>
          <a:p>
            <a:r>
              <a:rPr lang="en-AU" dirty="0"/>
              <a:t>But male-lines are not easy to find – in Adam’s study I am using a cousin’s DNA</a:t>
            </a:r>
          </a:p>
          <a:p>
            <a:endParaRPr lang="en-AU" dirty="0"/>
          </a:p>
        </p:txBody>
      </p:sp>
    </p:spTree>
    <p:extLst>
      <p:ext uri="{BB962C8B-B14F-4D97-AF65-F5344CB8AC3E}">
        <p14:creationId xmlns:p14="http://schemas.microsoft.com/office/powerpoint/2010/main" val="3702623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146C1-09B5-4790-B67A-C99606E95291}"/>
              </a:ext>
            </a:extLst>
          </p:cNvPr>
          <p:cNvSpPr>
            <a:spLocks noGrp="1"/>
          </p:cNvSpPr>
          <p:nvPr>
            <p:ph type="title"/>
          </p:nvPr>
        </p:nvSpPr>
        <p:spPr/>
        <p:txBody>
          <a:bodyPr/>
          <a:lstStyle/>
          <a:p>
            <a:pPr algn="ctr"/>
            <a:r>
              <a:rPr lang="en-AU" dirty="0"/>
              <a:t>What puzzle am I trying to solve?</a:t>
            </a:r>
          </a:p>
        </p:txBody>
      </p:sp>
      <p:sp>
        <p:nvSpPr>
          <p:cNvPr id="3" name="Content Placeholder 2">
            <a:extLst>
              <a:ext uri="{FF2B5EF4-FFF2-40B4-BE49-F238E27FC236}">
                <a16:creationId xmlns:a16="http://schemas.microsoft.com/office/drawing/2014/main" id="{BCC98B21-2A91-4783-BE19-64AB3EF7E241}"/>
              </a:ext>
            </a:extLst>
          </p:cNvPr>
          <p:cNvSpPr>
            <a:spLocks noGrp="1"/>
          </p:cNvSpPr>
          <p:nvPr>
            <p:ph idx="1"/>
          </p:nvPr>
        </p:nvSpPr>
        <p:spPr/>
        <p:txBody>
          <a:bodyPr>
            <a:normAutofit/>
          </a:bodyPr>
          <a:lstStyle/>
          <a:p>
            <a:pPr marL="0" indent="0">
              <a:buNone/>
            </a:pPr>
            <a:endParaRPr lang="en-AU" dirty="0"/>
          </a:p>
          <a:p>
            <a:pPr lvl="1"/>
            <a:r>
              <a:rPr lang="en-AU" dirty="0"/>
              <a:t>Our genealogical work covers Portugal, Spain, Italy/Tunis, France, Netherlands, Barbados, Curacao, Surinam, Jamaica, England, and New England.</a:t>
            </a:r>
          </a:p>
          <a:p>
            <a:pPr lvl="1"/>
            <a:endParaRPr lang="en-AU" dirty="0"/>
          </a:p>
          <a:p>
            <a:pPr lvl="1"/>
            <a:r>
              <a:rPr lang="en-AU" dirty="0"/>
              <a:t>It does not prove that the various branches of the Baruch Lousada family have the same origin as there are no proven links to the Portuguese offspring of Amador de Lousada of </a:t>
            </a:r>
            <a:r>
              <a:rPr lang="en-AU" dirty="0" err="1"/>
              <a:t>Vinhais</a:t>
            </a:r>
            <a:r>
              <a:rPr lang="en-AU" dirty="0"/>
              <a:t> b1540</a:t>
            </a:r>
          </a:p>
          <a:p>
            <a:pPr lvl="1"/>
            <a:endParaRPr lang="en-AU" dirty="0"/>
          </a:p>
          <a:p>
            <a:pPr lvl="1"/>
            <a:r>
              <a:rPr lang="en-AU" dirty="0"/>
              <a:t>Autosomal DNA is the only option to increase certainty.</a:t>
            </a:r>
          </a:p>
          <a:p>
            <a:pPr lvl="1"/>
            <a:endParaRPr lang="en-AU" dirty="0"/>
          </a:p>
          <a:p>
            <a:pPr lvl="1"/>
            <a:endParaRPr lang="en-AU" dirty="0"/>
          </a:p>
          <a:p>
            <a:endParaRPr lang="en-AU" dirty="0"/>
          </a:p>
          <a:p>
            <a:endParaRPr lang="en-AU" dirty="0"/>
          </a:p>
        </p:txBody>
      </p:sp>
    </p:spTree>
    <p:extLst>
      <p:ext uri="{BB962C8B-B14F-4D97-AF65-F5344CB8AC3E}">
        <p14:creationId xmlns:p14="http://schemas.microsoft.com/office/powerpoint/2010/main" val="335340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5ECF5-D82B-404D-E230-16F546D97796}"/>
              </a:ext>
            </a:extLst>
          </p:cNvPr>
          <p:cNvSpPr>
            <a:spLocks noGrp="1"/>
          </p:cNvSpPr>
          <p:nvPr>
            <p:ph type="title"/>
          </p:nvPr>
        </p:nvSpPr>
        <p:spPr/>
        <p:txBody>
          <a:bodyPr/>
          <a:lstStyle/>
          <a:p>
            <a:pPr algn="ctr"/>
            <a:r>
              <a:rPr lang="en-AU" dirty="0"/>
              <a:t>How did I approach the problem?</a:t>
            </a:r>
          </a:p>
        </p:txBody>
      </p:sp>
      <p:sp>
        <p:nvSpPr>
          <p:cNvPr id="3" name="Content Placeholder 2">
            <a:extLst>
              <a:ext uri="{FF2B5EF4-FFF2-40B4-BE49-F238E27FC236}">
                <a16:creationId xmlns:a16="http://schemas.microsoft.com/office/drawing/2014/main" id="{A3B7C71E-4994-224B-AE16-34D900B616DC}"/>
              </a:ext>
            </a:extLst>
          </p:cNvPr>
          <p:cNvSpPr>
            <a:spLocks noGrp="1"/>
          </p:cNvSpPr>
          <p:nvPr>
            <p:ph idx="1"/>
          </p:nvPr>
        </p:nvSpPr>
        <p:spPr/>
        <p:txBody>
          <a:bodyPr/>
          <a:lstStyle/>
          <a:p>
            <a:endParaRPr lang="en-AU" dirty="0"/>
          </a:p>
          <a:p>
            <a:r>
              <a:rPr lang="en-AU" dirty="0"/>
              <a:t>Our resource is the DNA of 12 known and probable relatives </a:t>
            </a:r>
          </a:p>
          <a:p>
            <a:endParaRPr lang="en-AU" dirty="0"/>
          </a:p>
          <a:p>
            <a:r>
              <a:rPr lang="en-AU" dirty="0"/>
              <a:t>We find patterns of matches between relatives which cut through the false positive problem (idea of John Griffiths my Barrow 6</a:t>
            </a:r>
            <a:r>
              <a:rPr lang="en-AU" baseline="30000" dirty="0"/>
              <a:t>th</a:t>
            </a:r>
            <a:r>
              <a:rPr lang="en-AU" dirty="0"/>
              <a:t> cousin once-removed)</a:t>
            </a:r>
          </a:p>
          <a:p>
            <a:endParaRPr lang="en-AU" dirty="0"/>
          </a:p>
          <a:p>
            <a:r>
              <a:rPr lang="en-AU" dirty="0"/>
              <a:t>At all times it was vital to compare such patterns with what a random sample showed</a:t>
            </a:r>
          </a:p>
          <a:p>
            <a:endParaRPr lang="en-AU" dirty="0"/>
          </a:p>
        </p:txBody>
      </p:sp>
    </p:spTree>
    <p:extLst>
      <p:ext uri="{BB962C8B-B14F-4D97-AF65-F5344CB8AC3E}">
        <p14:creationId xmlns:p14="http://schemas.microsoft.com/office/powerpoint/2010/main" val="700154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A0FDA-20E0-46AC-BF24-5749A19B6827}"/>
              </a:ext>
            </a:extLst>
          </p:cNvPr>
          <p:cNvSpPr>
            <a:spLocks noGrp="1"/>
          </p:cNvSpPr>
          <p:nvPr>
            <p:ph type="title"/>
          </p:nvPr>
        </p:nvSpPr>
        <p:spPr/>
        <p:txBody>
          <a:bodyPr/>
          <a:lstStyle/>
          <a:p>
            <a:pPr algn="ctr"/>
            <a:r>
              <a:rPr lang="en-AU" dirty="0"/>
              <a:t>My branch of the Baruch </a:t>
            </a:r>
            <a:r>
              <a:rPr lang="en-AU" dirty="0" err="1"/>
              <a:t>Lousadas</a:t>
            </a:r>
            <a:endParaRPr lang="en-AU" dirty="0"/>
          </a:p>
        </p:txBody>
      </p:sp>
      <p:sp>
        <p:nvSpPr>
          <p:cNvPr id="6" name="TextBox 5">
            <a:extLst>
              <a:ext uri="{FF2B5EF4-FFF2-40B4-BE49-F238E27FC236}">
                <a16:creationId xmlns:a16="http://schemas.microsoft.com/office/drawing/2014/main" id="{A6B400FF-898E-4DD6-A85E-E46E42658A25}"/>
              </a:ext>
            </a:extLst>
          </p:cNvPr>
          <p:cNvSpPr txBox="1"/>
          <p:nvPr/>
        </p:nvSpPr>
        <p:spPr>
          <a:xfrm>
            <a:off x="4267599" y="1970592"/>
            <a:ext cx="4209037" cy="369332"/>
          </a:xfrm>
          <a:prstGeom prst="rect">
            <a:avLst/>
          </a:prstGeom>
          <a:noFill/>
        </p:spPr>
        <p:txBody>
          <a:bodyPr wrap="none" rtlCol="0">
            <a:spAutoFit/>
          </a:bodyPr>
          <a:lstStyle/>
          <a:p>
            <a:r>
              <a:rPr lang="en-AU" dirty="0"/>
              <a:t>We have no evidence Amador is my 9*GGF</a:t>
            </a:r>
          </a:p>
        </p:txBody>
      </p:sp>
      <p:pic>
        <p:nvPicPr>
          <p:cNvPr id="10" name="Picture 9">
            <a:extLst>
              <a:ext uri="{FF2B5EF4-FFF2-40B4-BE49-F238E27FC236}">
                <a16:creationId xmlns:a16="http://schemas.microsoft.com/office/drawing/2014/main" id="{9068E8B3-BB74-BAE6-A47B-337C13C23F98}"/>
              </a:ext>
            </a:extLst>
          </p:cNvPr>
          <p:cNvPicPr>
            <a:picLocks noChangeAspect="1"/>
          </p:cNvPicPr>
          <p:nvPr/>
        </p:nvPicPr>
        <p:blipFill>
          <a:blip r:embed="rId2"/>
          <a:stretch>
            <a:fillRect/>
          </a:stretch>
        </p:blipFill>
        <p:spPr>
          <a:xfrm>
            <a:off x="1885201" y="1787277"/>
            <a:ext cx="1935656" cy="5040000"/>
          </a:xfrm>
          <a:prstGeom prst="rect">
            <a:avLst/>
          </a:prstGeom>
        </p:spPr>
      </p:pic>
      <p:sp>
        <p:nvSpPr>
          <p:cNvPr id="3" name="TextBox 2">
            <a:extLst>
              <a:ext uri="{FF2B5EF4-FFF2-40B4-BE49-F238E27FC236}">
                <a16:creationId xmlns:a16="http://schemas.microsoft.com/office/drawing/2014/main" id="{8A83DE32-5427-72E0-69F4-B62F78E39C6E}"/>
              </a:ext>
            </a:extLst>
          </p:cNvPr>
          <p:cNvSpPr txBox="1"/>
          <p:nvPr/>
        </p:nvSpPr>
        <p:spPr>
          <a:xfrm>
            <a:off x="4296805" y="2798548"/>
            <a:ext cx="4150623" cy="369332"/>
          </a:xfrm>
          <a:prstGeom prst="rect">
            <a:avLst/>
          </a:prstGeom>
          <a:noFill/>
        </p:spPr>
        <p:txBody>
          <a:bodyPr wrap="none" rtlCol="0">
            <a:spAutoFit/>
          </a:bodyPr>
          <a:lstStyle/>
          <a:p>
            <a:r>
              <a:rPr lang="en-AU" dirty="0"/>
              <a:t>We do not know David’s Portuguese name</a:t>
            </a:r>
          </a:p>
        </p:txBody>
      </p:sp>
      <p:sp>
        <p:nvSpPr>
          <p:cNvPr id="4" name="TextBox 3">
            <a:extLst>
              <a:ext uri="{FF2B5EF4-FFF2-40B4-BE49-F238E27FC236}">
                <a16:creationId xmlns:a16="http://schemas.microsoft.com/office/drawing/2014/main" id="{0A5E9176-1477-545E-A622-64034E4DEC30}"/>
              </a:ext>
            </a:extLst>
          </p:cNvPr>
          <p:cNvSpPr txBox="1"/>
          <p:nvPr/>
        </p:nvSpPr>
        <p:spPr>
          <a:xfrm>
            <a:off x="4324682" y="6208384"/>
            <a:ext cx="2631298" cy="369332"/>
          </a:xfrm>
          <a:prstGeom prst="rect">
            <a:avLst/>
          </a:prstGeom>
          <a:noFill/>
        </p:spPr>
        <p:txBody>
          <a:bodyPr wrap="none" rtlCol="0">
            <a:spAutoFit/>
          </a:bodyPr>
          <a:lstStyle/>
          <a:p>
            <a:r>
              <a:rPr lang="en-AU" dirty="0"/>
              <a:t>Our 1</a:t>
            </a:r>
            <a:r>
              <a:rPr lang="en-AU" baseline="30000" dirty="0"/>
              <a:t>st</a:t>
            </a:r>
            <a:r>
              <a:rPr lang="en-AU" dirty="0"/>
              <a:t> 4 relatives for DNA</a:t>
            </a:r>
          </a:p>
        </p:txBody>
      </p:sp>
    </p:spTree>
    <p:extLst>
      <p:ext uri="{BB962C8B-B14F-4D97-AF65-F5344CB8AC3E}">
        <p14:creationId xmlns:p14="http://schemas.microsoft.com/office/powerpoint/2010/main" val="149213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10C53-E109-482D-90BB-E4512A6511AC}"/>
              </a:ext>
            </a:extLst>
          </p:cNvPr>
          <p:cNvSpPr>
            <a:spLocks noGrp="1"/>
          </p:cNvSpPr>
          <p:nvPr>
            <p:ph type="title"/>
          </p:nvPr>
        </p:nvSpPr>
        <p:spPr/>
        <p:txBody>
          <a:bodyPr/>
          <a:lstStyle/>
          <a:p>
            <a:pPr algn="ctr"/>
            <a:r>
              <a:rPr lang="en-AU" dirty="0"/>
              <a:t>The Den Haag </a:t>
            </a:r>
            <a:r>
              <a:rPr lang="en-AU" dirty="0" err="1"/>
              <a:t>Louzadas</a:t>
            </a:r>
            <a:endParaRPr lang="en-AU" dirty="0"/>
          </a:p>
        </p:txBody>
      </p:sp>
      <p:pic>
        <p:nvPicPr>
          <p:cNvPr id="4" name="Picture 3">
            <a:extLst>
              <a:ext uri="{FF2B5EF4-FFF2-40B4-BE49-F238E27FC236}">
                <a16:creationId xmlns:a16="http://schemas.microsoft.com/office/drawing/2014/main" id="{BCC6ECB1-0149-E7F3-8970-BC49A0AD23A4}"/>
              </a:ext>
            </a:extLst>
          </p:cNvPr>
          <p:cNvPicPr>
            <a:picLocks noChangeAspect="1"/>
          </p:cNvPicPr>
          <p:nvPr/>
        </p:nvPicPr>
        <p:blipFill>
          <a:blip r:embed="rId2"/>
          <a:stretch>
            <a:fillRect/>
          </a:stretch>
        </p:blipFill>
        <p:spPr>
          <a:xfrm>
            <a:off x="508370" y="1810296"/>
            <a:ext cx="3195155" cy="4932000"/>
          </a:xfrm>
          <a:prstGeom prst="rect">
            <a:avLst/>
          </a:prstGeom>
        </p:spPr>
      </p:pic>
      <p:sp>
        <p:nvSpPr>
          <p:cNvPr id="5" name="TextBox 4">
            <a:extLst>
              <a:ext uri="{FF2B5EF4-FFF2-40B4-BE49-F238E27FC236}">
                <a16:creationId xmlns:a16="http://schemas.microsoft.com/office/drawing/2014/main" id="{9277B439-B58C-3789-4FB3-D8EAF54C1764}"/>
              </a:ext>
            </a:extLst>
          </p:cNvPr>
          <p:cNvSpPr txBox="1"/>
          <p:nvPr/>
        </p:nvSpPr>
        <p:spPr>
          <a:xfrm>
            <a:off x="4697130" y="3522846"/>
            <a:ext cx="7180546" cy="1754326"/>
          </a:xfrm>
          <a:prstGeom prst="rect">
            <a:avLst/>
          </a:prstGeom>
          <a:noFill/>
        </p:spPr>
        <p:txBody>
          <a:bodyPr wrap="square" rtlCol="0">
            <a:spAutoFit/>
          </a:bodyPr>
          <a:lstStyle/>
          <a:p>
            <a:r>
              <a:rPr lang="en-AU" dirty="0"/>
              <a:t>Den Haag </a:t>
            </a:r>
            <a:r>
              <a:rPr lang="en-AU" dirty="0" err="1"/>
              <a:t>Louzadas</a:t>
            </a:r>
            <a:r>
              <a:rPr lang="en-AU" dirty="0"/>
              <a:t> descend from Abraham #1875</a:t>
            </a:r>
          </a:p>
          <a:p>
            <a:r>
              <a:rPr lang="en-AU" dirty="0"/>
              <a:t>Of Amsterdam entourage of Isaac and Abraham Israel Pereira</a:t>
            </a:r>
          </a:p>
          <a:p>
            <a:r>
              <a:rPr lang="en-AU" dirty="0"/>
              <a:t>Like his brother Aaron #376, he was a stepson of Isaac #42 due to early death of David #1584</a:t>
            </a:r>
          </a:p>
          <a:p>
            <a:r>
              <a:rPr lang="en-AU" dirty="0"/>
              <a:t>Bob </a:t>
            </a:r>
            <a:r>
              <a:rPr lang="en-AU" dirty="0" err="1"/>
              <a:t>Leuzarder</a:t>
            </a:r>
            <a:r>
              <a:rPr lang="en-AU" dirty="0"/>
              <a:t> has a 7cM match with dgs1 a Querido/Louzada descendant – perhaps our only present-day connection with the Den Haag </a:t>
            </a:r>
            <a:r>
              <a:rPr lang="en-AU" dirty="0" err="1"/>
              <a:t>Louzadas</a:t>
            </a:r>
            <a:endParaRPr lang="en-AU" dirty="0"/>
          </a:p>
        </p:txBody>
      </p:sp>
    </p:spTree>
    <p:extLst>
      <p:ext uri="{BB962C8B-B14F-4D97-AF65-F5344CB8AC3E}">
        <p14:creationId xmlns:p14="http://schemas.microsoft.com/office/powerpoint/2010/main" val="155284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F3FCD-32EE-494C-8F9F-7AB9ABCADA62}"/>
              </a:ext>
            </a:extLst>
          </p:cNvPr>
          <p:cNvSpPr>
            <a:spLocks noGrp="1"/>
          </p:cNvSpPr>
          <p:nvPr>
            <p:ph type="title"/>
          </p:nvPr>
        </p:nvSpPr>
        <p:spPr/>
        <p:txBody>
          <a:bodyPr/>
          <a:lstStyle/>
          <a:p>
            <a:pPr algn="ctr"/>
            <a:r>
              <a:rPr lang="en-AU" dirty="0"/>
              <a:t>The New England </a:t>
            </a:r>
            <a:r>
              <a:rPr lang="en-AU" dirty="0" err="1"/>
              <a:t>Lousadas</a:t>
            </a:r>
            <a:endParaRPr lang="en-AU" dirty="0"/>
          </a:p>
        </p:txBody>
      </p:sp>
      <p:sp>
        <p:nvSpPr>
          <p:cNvPr id="10" name="TextBox 9">
            <a:extLst>
              <a:ext uri="{FF2B5EF4-FFF2-40B4-BE49-F238E27FC236}">
                <a16:creationId xmlns:a16="http://schemas.microsoft.com/office/drawing/2014/main" id="{ED6AD693-6932-45D6-9EC8-05B988230C9F}"/>
              </a:ext>
            </a:extLst>
          </p:cNvPr>
          <p:cNvSpPr txBox="1"/>
          <p:nvPr/>
        </p:nvSpPr>
        <p:spPr>
          <a:xfrm>
            <a:off x="6096000" y="4209798"/>
            <a:ext cx="3491597" cy="646331"/>
          </a:xfrm>
          <a:prstGeom prst="rect">
            <a:avLst/>
          </a:prstGeom>
          <a:noFill/>
        </p:spPr>
        <p:txBody>
          <a:bodyPr wrap="none" rtlCol="0">
            <a:spAutoFit/>
          </a:bodyPr>
          <a:lstStyle/>
          <a:p>
            <a:r>
              <a:rPr lang="en-AU" sz="1200" dirty="0"/>
              <a:t>Suggested son of Henrique</a:t>
            </a:r>
          </a:p>
          <a:p>
            <a:r>
              <a:rPr lang="en-AU" sz="1200" dirty="0"/>
              <a:t>Jacob and his brother Abraham left Iberia at the time</a:t>
            </a:r>
          </a:p>
          <a:p>
            <a:r>
              <a:rPr lang="en-AU" sz="1200" dirty="0"/>
              <a:t>the Falmouth packet boats left from Corunna in Spain</a:t>
            </a:r>
          </a:p>
        </p:txBody>
      </p:sp>
      <p:sp>
        <p:nvSpPr>
          <p:cNvPr id="3" name="TextBox 2">
            <a:extLst>
              <a:ext uri="{FF2B5EF4-FFF2-40B4-BE49-F238E27FC236}">
                <a16:creationId xmlns:a16="http://schemas.microsoft.com/office/drawing/2014/main" id="{998511A2-513B-43A9-A6EA-7B41942A0871}"/>
              </a:ext>
            </a:extLst>
          </p:cNvPr>
          <p:cNvSpPr txBox="1"/>
          <p:nvPr/>
        </p:nvSpPr>
        <p:spPr>
          <a:xfrm>
            <a:off x="6096000" y="5893115"/>
            <a:ext cx="2661370" cy="646331"/>
          </a:xfrm>
          <a:prstGeom prst="rect">
            <a:avLst/>
          </a:prstGeom>
          <a:noFill/>
        </p:spPr>
        <p:txBody>
          <a:bodyPr wrap="none" rtlCol="0">
            <a:spAutoFit/>
          </a:bodyPr>
          <a:lstStyle/>
          <a:p>
            <a:r>
              <a:rPr lang="en-AU" sz="1200" dirty="0"/>
              <a:t>Bob matches Jeannine (a </a:t>
            </a:r>
            <a:r>
              <a:rPr lang="en-AU" sz="1200" dirty="0" err="1"/>
              <a:t>Luzarder</a:t>
            </a:r>
            <a:r>
              <a:rPr lang="en-AU" sz="1200" dirty="0"/>
              <a:t>) and </a:t>
            </a:r>
          </a:p>
          <a:p>
            <a:r>
              <a:rPr lang="en-AU" sz="1200" dirty="0"/>
              <a:t>T Phelan (a </a:t>
            </a:r>
            <a:r>
              <a:rPr lang="en-AU" sz="1200" dirty="0" err="1"/>
              <a:t>Papacin</a:t>
            </a:r>
            <a:r>
              <a:rPr lang="en-AU" sz="1200" dirty="0"/>
              <a:t>-Louzada)</a:t>
            </a:r>
          </a:p>
          <a:p>
            <a:r>
              <a:rPr lang="en-AU" sz="1200" dirty="0"/>
              <a:t>Our next 3 relatives for DNA</a:t>
            </a:r>
          </a:p>
        </p:txBody>
      </p:sp>
      <p:pic>
        <p:nvPicPr>
          <p:cNvPr id="5" name="Picture 4">
            <a:extLst>
              <a:ext uri="{FF2B5EF4-FFF2-40B4-BE49-F238E27FC236}">
                <a16:creationId xmlns:a16="http://schemas.microsoft.com/office/drawing/2014/main" id="{5504595B-8756-EC95-D6AB-5D71B9244974}"/>
              </a:ext>
            </a:extLst>
          </p:cNvPr>
          <p:cNvPicPr>
            <a:picLocks noChangeAspect="1"/>
          </p:cNvPicPr>
          <p:nvPr/>
        </p:nvPicPr>
        <p:blipFill>
          <a:blip r:embed="rId2"/>
          <a:stretch>
            <a:fillRect/>
          </a:stretch>
        </p:blipFill>
        <p:spPr>
          <a:xfrm>
            <a:off x="554135" y="1869798"/>
            <a:ext cx="5008153" cy="4680000"/>
          </a:xfrm>
          <a:prstGeom prst="rect">
            <a:avLst/>
          </a:prstGeom>
        </p:spPr>
      </p:pic>
    </p:spTree>
    <p:extLst>
      <p:ext uri="{BB962C8B-B14F-4D97-AF65-F5344CB8AC3E}">
        <p14:creationId xmlns:p14="http://schemas.microsoft.com/office/powerpoint/2010/main" val="319010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BE0D-4224-46CB-A871-2B8E36DC6ECF}"/>
              </a:ext>
            </a:extLst>
          </p:cNvPr>
          <p:cNvSpPr>
            <a:spLocks noGrp="1"/>
          </p:cNvSpPr>
          <p:nvPr>
            <p:ph type="title"/>
          </p:nvPr>
        </p:nvSpPr>
        <p:spPr/>
        <p:txBody>
          <a:bodyPr/>
          <a:lstStyle/>
          <a:p>
            <a:pPr algn="ctr"/>
            <a:r>
              <a:rPr lang="en-AU" dirty="0"/>
              <a:t>The Curacao and Surinam Baruch </a:t>
            </a:r>
            <a:r>
              <a:rPr lang="en-AU" dirty="0" err="1"/>
              <a:t>Louzadas</a:t>
            </a:r>
            <a:endParaRPr lang="en-AU" dirty="0"/>
          </a:p>
        </p:txBody>
      </p:sp>
      <p:pic>
        <p:nvPicPr>
          <p:cNvPr id="9" name="Picture 8">
            <a:extLst>
              <a:ext uri="{FF2B5EF4-FFF2-40B4-BE49-F238E27FC236}">
                <a16:creationId xmlns:a16="http://schemas.microsoft.com/office/drawing/2014/main" id="{59FD17F9-237A-52F7-B981-A8EB0626817F}"/>
              </a:ext>
            </a:extLst>
          </p:cNvPr>
          <p:cNvPicPr>
            <a:picLocks noChangeAspect="1"/>
          </p:cNvPicPr>
          <p:nvPr/>
        </p:nvPicPr>
        <p:blipFill>
          <a:blip r:embed="rId2"/>
          <a:stretch>
            <a:fillRect/>
          </a:stretch>
        </p:blipFill>
        <p:spPr>
          <a:xfrm>
            <a:off x="637198" y="1975732"/>
            <a:ext cx="6905265" cy="4788000"/>
          </a:xfrm>
          <a:prstGeom prst="rect">
            <a:avLst/>
          </a:prstGeom>
        </p:spPr>
      </p:pic>
      <p:sp>
        <p:nvSpPr>
          <p:cNvPr id="3" name="TextBox 2">
            <a:extLst>
              <a:ext uri="{FF2B5EF4-FFF2-40B4-BE49-F238E27FC236}">
                <a16:creationId xmlns:a16="http://schemas.microsoft.com/office/drawing/2014/main" id="{D7D8543A-404D-40AB-32D0-3C7DAFD1EB21}"/>
              </a:ext>
            </a:extLst>
          </p:cNvPr>
          <p:cNvSpPr txBox="1"/>
          <p:nvPr/>
        </p:nvSpPr>
        <p:spPr>
          <a:xfrm>
            <a:off x="7843101" y="3504414"/>
            <a:ext cx="1244337" cy="461665"/>
          </a:xfrm>
          <a:prstGeom prst="rect">
            <a:avLst/>
          </a:prstGeom>
          <a:noFill/>
        </p:spPr>
        <p:txBody>
          <a:bodyPr wrap="square" rtlCol="0">
            <a:spAutoFit/>
          </a:bodyPr>
          <a:lstStyle/>
          <a:p>
            <a:r>
              <a:rPr lang="en-US" sz="1200" dirty="0"/>
              <a:t>Previously discussed</a:t>
            </a:r>
            <a:endParaRPr lang="en-AU" sz="1200" dirty="0"/>
          </a:p>
        </p:txBody>
      </p:sp>
    </p:spTree>
    <p:extLst>
      <p:ext uri="{BB962C8B-B14F-4D97-AF65-F5344CB8AC3E}">
        <p14:creationId xmlns:p14="http://schemas.microsoft.com/office/powerpoint/2010/main" val="174009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2E1D-9178-4F98-A993-792D2EC533E1}"/>
              </a:ext>
            </a:extLst>
          </p:cNvPr>
          <p:cNvSpPr>
            <a:spLocks noGrp="1"/>
          </p:cNvSpPr>
          <p:nvPr>
            <p:ph type="title"/>
          </p:nvPr>
        </p:nvSpPr>
        <p:spPr/>
        <p:txBody>
          <a:bodyPr/>
          <a:lstStyle/>
          <a:p>
            <a:pPr algn="ctr"/>
            <a:r>
              <a:rPr lang="en-AU" dirty="0"/>
              <a:t>Livorno – another ancestral brother?</a:t>
            </a:r>
          </a:p>
        </p:txBody>
      </p:sp>
      <p:sp>
        <p:nvSpPr>
          <p:cNvPr id="3" name="TextBox 2">
            <a:extLst>
              <a:ext uri="{FF2B5EF4-FFF2-40B4-BE49-F238E27FC236}">
                <a16:creationId xmlns:a16="http://schemas.microsoft.com/office/drawing/2014/main" id="{26A0BB41-E71D-4AE2-AABB-A235829A31AA}"/>
              </a:ext>
            </a:extLst>
          </p:cNvPr>
          <p:cNvSpPr txBox="1"/>
          <p:nvPr/>
        </p:nvSpPr>
        <p:spPr>
          <a:xfrm>
            <a:off x="10495809" y="3369365"/>
            <a:ext cx="1619991" cy="830997"/>
          </a:xfrm>
          <a:prstGeom prst="rect">
            <a:avLst/>
          </a:prstGeom>
          <a:noFill/>
        </p:spPr>
        <p:txBody>
          <a:bodyPr wrap="square" rtlCol="0">
            <a:spAutoFit/>
          </a:bodyPr>
          <a:lstStyle/>
          <a:p>
            <a:r>
              <a:rPr lang="en-AU" sz="1200" dirty="0"/>
              <a:t>The well-known Moses </a:t>
            </a:r>
          </a:p>
          <a:p>
            <a:r>
              <a:rPr lang="en-AU" sz="1200" dirty="0"/>
              <a:t>Baruch Lousada of London Is probable son of Abraham #2149</a:t>
            </a:r>
          </a:p>
        </p:txBody>
      </p:sp>
      <p:pic>
        <p:nvPicPr>
          <p:cNvPr id="11" name="Picture 10">
            <a:extLst>
              <a:ext uri="{FF2B5EF4-FFF2-40B4-BE49-F238E27FC236}">
                <a16:creationId xmlns:a16="http://schemas.microsoft.com/office/drawing/2014/main" id="{811F27B6-01B2-16F1-1D3F-F03031D669DA}"/>
              </a:ext>
            </a:extLst>
          </p:cNvPr>
          <p:cNvPicPr>
            <a:picLocks noChangeAspect="1"/>
          </p:cNvPicPr>
          <p:nvPr/>
        </p:nvPicPr>
        <p:blipFill>
          <a:blip r:embed="rId2"/>
          <a:stretch>
            <a:fillRect/>
          </a:stretch>
        </p:blipFill>
        <p:spPr>
          <a:xfrm>
            <a:off x="728288" y="2122768"/>
            <a:ext cx="9764818" cy="4500000"/>
          </a:xfrm>
          <a:prstGeom prst="rect">
            <a:avLst/>
          </a:prstGeom>
        </p:spPr>
      </p:pic>
      <p:sp>
        <p:nvSpPr>
          <p:cNvPr id="4" name="TextBox 3">
            <a:extLst>
              <a:ext uri="{FF2B5EF4-FFF2-40B4-BE49-F238E27FC236}">
                <a16:creationId xmlns:a16="http://schemas.microsoft.com/office/drawing/2014/main" id="{4241B615-A9CE-1E69-7C88-CB288C09A1A1}"/>
              </a:ext>
            </a:extLst>
          </p:cNvPr>
          <p:cNvSpPr txBox="1"/>
          <p:nvPr/>
        </p:nvSpPr>
        <p:spPr>
          <a:xfrm>
            <a:off x="10561623" y="4372768"/>
            <a:ext cx="1488362" cy="461665"/>
          </a:xfrm>
          <a:prstGeom prst="rect">
            <a:avLst/>
          </a:prstGeom>
          <a:noFill/>
        </p:spPr>
        <p:txBody>
          <a:bodyPr wrap="square" rtlCol="0">
            <a:spAutoFit/>
          </a:bodyPr>
          <a:lstStyle/>
          <a:p>
            <a:r>
              <a:rPr lang="en-US" sz="1200" dirty="0"/>
              <a:t>Isaac #1807 has his father’s name</a:t>
            </a:r>
            <a:endParaRPr lang="en-AU" sz="1200" dirty="0"/>
          </a:p>
        </p:txBody>
      </p:sp>
      <p:sp>
        <p:nvSpPr>
          <p:cNvPr id="5" name="TextBox 4">
            <a:extLst>
              <a:ext uri="{FF2B5EF4-FFF2-40B4-BE49-F238E27FC236}">
                <a16:creationId xmlns:a16="http://schemas.microsoft.com/office/drawing/2014/main" id="{D0D7E39A-D480-EBA3-6D8F-2067A738443F}"/>
              </a:ext>
            </a:extLst>
          </p:cNvPr>
          <p:cNvSpPr txBox="1"/>
          <p:nvPr/>
        </p:nvSpPr>
        <p:spPr>
          <a:xfrm>
            <a:off x="10493106" y="5088399"/>
            <a:ext cx="1763083" cy="646331"/>
          </a:xfrm>
          <a:prstGeom prst="rect">
            <a:avLst/>
          </a:prstGeom>
          <a:noFill/>
        </p:spPr>
        <p:txBody>
          <a:bodyPr wrap="square" rtlCol="0">
            <a:spAutoFit/>
          </a:bodyPr>
          <a:lstStyle/>
          <a:p>
            <a:r>
              <a:rPr lang="en-US" sz="1200" dirty="0"/>
              <a:t>This joint great-granddaughter is a key ancestor in what follows</a:t>
            </a:r>
            <a:endParaRPr lang="en-AU" sz="1200" dirty="0"/>
          </a:p>
        </p:txBody>
      </p:sp>
    </p:spTree>
    <p:extLst>
      <p:ext uri="{BB962C8B-B14F-4D97-AF65-F5344CB8AC3E}">
        <p14:creationId xmlns:p14="http://schemas.microsoft.com/office/powerpoint/2010/main" val="741630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888E2-486F-409C-A1F4-A329F20E6C41}"/>
              </a:ext>
            </a:extLst>
          </p:cNvPr>
          <p:cNvSpPr>
            <a:spLocks noGrp="1"/>
          </p:cNvSpPr>
          <p:nvPr>
            <p:ph type="title"/>
          </p:nvPr>
        </p:nvSpPr>
        <p:spPr/>
        <p:txBody>
          <a:bodyPr/>
          <a:lstStyle/>
          <a:p>
            <a:pPr algn="ctr"/>
            <a:r>
              <a:rPr lang="en-AU" dirty="0"/>
              <a:t>Origin of the Barrows and </a:t>
            </a:r>
            <a:r>
              <a:rPr lang="en-AU" dirty="0" err="1"/>
              <a:t>Fischls</a:t>
            </a:r>
            <a:endParaRPr lang="en-AU" dirty="0"/>
          </a:p>
        </p:txBody>
      </p:sp>
      <p:sp>
        <p:nvSpPr>
          <p:cNvPr id="3" name="TextBox 2">
            <a:extLst>
              <a:ext uri="{FF2B5EF4-FFF2-40B4-BE49-F238E27FC236}">
                <a16:creationId xmlns:a16="http://schemas.microsoft.com/office/drawing/2014/main" id="{AD9013A9-395D-471F-A7D2-EFDFBC1EE42E}"/>
              </a:ext>
            </a:extLst>
          </p:cNvPr>
          <p:cNvSpPr txBox="1"/>
          <p:nvPr/>
        </p:nvSpPr>
        <p:spPr>
          <a:xfrm>
            <a:off x="8504142" y="4562881"/>
            <a:ext cx="2640850" cy="830997"/>
          </a:xfrm>
          <a:prstGeom prst="rect">
            <a:avLst/>
          </a:prstGeom>
          <a:noFill/>
        </p:spPr>
        <p:txBody>
          <a:bodyPr wrap="square" rtlCol="0" anchor="ctr">
            <a:spAutoFit/>
          </a:bodyPr>
          <a:lstStyle/>
          <a:p>
            <a:pPr algn="ctr"/>
            <a:r>
              <a:rPr lang="en-AU" sz="1200" dirty="0"/>
              <a:t>We do not know the name of Baruch’s wife or her first husband</a:t>
            </a:r>
          </a:p>
          <a:p>
            <a:pPr algn="ctr"/>
            <a:r>
              <a:rPr lang="en-AU" sz="1200" dirty="0"/>
              <a:t>We don’t know how she got to Prague</a:t>
            </a:r>
          </a:p>
          <a:p>
            <a:pPr algn="ctr"/>
            <a:r>
              <a:rPr lang="en-AU" sz="1200" dirty="0"/>
              <a:t>and suggest she was widowed there</a:t>
            </a:r>
          </a:p>
        </p:txBody>
      </p:sp>
      <p:pic>
        <p:nvPicPr>
          <p:cNvPr id="15" name="Picture 14">
            <a:extLst>
              <a:ext uri="{FF2B5EF4-FFF2-40B4-BE49-F238E27FC236}">
                <a16:creationId xmlns:a16="http://schemas.microsoft.com/office/drawing/2014/main" id="{31D04779-D18D-41DB-304E-9A3B3FB6FEAF}"/>
              </a:ext>
            </a:extLst>
          </p:cNvPr>
          <p:cNvPicPr>
            <a:picLocks noChangeAspect="1"/>
          </p:cNvPicPr>
          <p:nvPr/>
        </p:nvPicPr>
        <p:blipFill>
          <a:blip r:embed="rId2"/>
          <a:stretch>
            <a:fillRect/>
          </a:stretch>
        </p:blipFill>
        <p:spPr>
          <a:xfrm>
            <a:off x="1047008" y="2055105"/>
            <a:ext cx="7536451" cy="4176000"/>
          </a:xfrm>
          <a:prstGeom prst="rect">
            <a:avLst/>
          </a:prstGeom>
        </p:spPr>
      </p:pic>
      <p:sp>
        <p:nvSpPr>
          <p:cNvPr id="4" name="TextBox 3">
            <a:extLst>
              <a:ext uri="{FF2B5EF4-FFF2-40B4-BE49-F238E27FC236}">
                <a16:creationId xmlns:a16="http://schemas.microsoft.com/office/drawing/2014/main" id="{0AEDA6B1-4E86-DF53-423E-C38C8B69F6F4}"/>
              </a:ext>
            </a:extLst>
          </p:cNvPr>
          <p:cNvSpPr txBox="1"/>
          <p:nvPr/>
        </p:nvSpPr>
        <p:spPr>
          <a:xfrm>
            <a:off x="8851769" y="5740924"/>
            <a:ext cx="1726178" cy="276999"/>
          </a:xfrm>
          <a:prstGeom prst="rect">
            <a:avLst/>
          </a:prstGeom>
          <a:noFill/>
        </p:spPr>
        <p:txBody>
          <a:bodyPr wrap="none" rtlCol="0">
            <a:spAutoFit/>
          </a:bodyPr>
          <a:lstStyle/>
          <a:p>
            <a:r>
              <a:rPr lang="en-US" sz="1200" dirty="0"/>
              <a:t>3 more relatives for DNA</a:t>
            </a:r>
            <a:endParaRPr lang="en-AU" sz="1200" dirty="0"/>
          </a:p>
        </p:txBody>
      </p:sp>
    </p:spTree>
    <p:extLst>
      <p:ext uri="{BB962C8B-B14F-4D97-AF65-F5344CB8AC3E}">
        <p14:creationId xmlns:p14="http://schemas.microsoft.com/office/powerpoint/2010/main" val="428483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BB7AD-B6FE-4163-8127-F71D141ED1FD}"/>
              </a:ext>
            </a:extLst>
          </p:cNvPr>
          <p:cNvSpPr>
            <a:spLocks noGrp="1"/>
          </p:cNvSpPr>
          <p:nvPr>
            <p:ph type="title"/>
          </p:nvPr>
        </p:nvSpPr>
        <p:spPr/>
        <p:txBody>
          <a:bodyPr/>
          <a:lstStyle/>
          <a:p>
            <a:pPr algn="ctr"/>
            <a:r>
              <a:rPr lang="en-AU" dirty="0"/>
              <a:t>Pressburg connection</a:t>
            </a:r>
          </a:p>
        </p:txBody>
      </p:sp>
      <p:pic>
        <p:nvPicPr>
          <p:cNvPr id="8" name="Picture 7">
            <a:extLst>
              <a:ext uri="{FF2B5EF4-FFF2-40B4-BE49-F238E27FC236}">
                <a16:creationId xmlns:a16="http://schemas.microsoft.com/office/drawing/2014/main" id="{CEE674C9-0645-F9E6-C14B-BE9E413289E3}"/>
              </a:ext>
            </a:extLst>
          </p:cNvPr>
          <p:cNvPicPr>
            <a:picLocks noChangeAspect="1"/>
          </p:cNvPicPr>
          <p:nvPr/>
        </p:nvPicPr>
        <p:blipFill>
          <a:blip r:embed="rId2"/>
          <a:stretch>
            <a:fillRect/>
          </a:stretch>
        </p:blipFill>
        <p:spPr>
          <a:xfrm>
            <a:off x="1393740" y="2140185"/>
            <a:ext cx="10181601" cy="4032000"/>
          </a:xfrm>
          <a:prstGeom prst="rect">
            <a:avLst/>
          </a:prstGeom>
        </p:spPr>
      </p:pic>
    </p:spTree>
    <p:extLst>
      <p:ext uri="{BB962C8B-B14F-4D97-AF65-F5344CB8AC3E}">
        <p14:creationId xmlns:p14="http://schemas.microsoft.com/office/powerpoint/2010/main" val="227832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BB7AD-B6FE-4163-8127-F71D141ED1FD}"/>
              </a:ext>
            </a:extLst>
          </p:cNvPr>
          <p:cNvSpPr>
            <a:spLocks noGrp="1"/>
          </p:cNvSpPr>
          <p:nvPr>
            <p:ph type="title"/>
          </p:nvPr>
        </p:nvSpPr>
        <p:spPr/>
        <p:txBody>
          <a:bodyPr/>
          <a:lstStyle/>
          <a:p>
            <a:pPr algn="ctr"/>
            <a:r>
              <a:rPr lang="en-AU" dirty="0"/>
              <a:t>Randy Schoenberg’s </a:t>
            </a:r>
            <a:r>
              <a:rPr lang="en-AU" dirty="0" err="1"/>
              <a:t>Pressburg</a:t>
            </a:r>
            <a:r>
              <a:rPr lang="en-AU" dirty="0"/>
              <a:t> connection</a:t>
            </a:r>
          </a:p>
        </p:txBody>
      </p:sp>
      <p:pic>
        <p:nvPicPr>
          <p:cNvPr id="5" name="Picture 4">
            <a:extLst>
              <a:ext uri="{FF2B5EF4-FFF2-40B4-BE49-F238E27FC236}">
                <a16:creationId xmlns:a16="http://schemas.microsoft.com/office/drawing/2014/main" id="{AD54D195-BE96-72EE-CC44-867852B11423}"/>
              </a:ext>
            </a:extLst>
          </p:cNvPr>
          <p:cNvPicPr>
            <a:picLocks noChangeAspect="1"/>
          </p:cNvPicPr>
          <p:nvPr/>
        </p:nvPicPr>
        <p:blipFill>
          <a:blip r:embed="rId2"/>
          <a:stretch>
            <a:fillRect/>
          </a:stretch>
        </p:blipFill>
        <p:spPr>
          <a:xfrm>
            <a:off x="1512000" y="2340000"/>
            <a:ext cx="10548217" cy="3960000"/>
          </a:xfrm>
          <a:prstGeom prst="rect">
            <a:avLst/>
          </a:prstGeom>
        </p:spPr>
      </p:pic>
    </p:spTree>
    <p:extLst>
      <p:ext uri="{BB962C8B-B14F-4D97-AF65-F5344CB8AC3E}">
        <p14:creationId xmlns:p14="http://schemas.microsoft.com/office/powerpoint/2010/main" val="297317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BB7AD-B6FE-4163-8127-F71D141ED1FD}"/>
              </a:ext>
            </a:extLst>
          </p:cNvPr>
          <p:cNvSpPr>
            <a:spLocks noGrp="1"/>
          </p:cNvSpPr>
          <p:nvPr>
            <p:ph type="title"/>
          </p:nvPr>
        </p:nvSpPr>
        <p:spPr/>
        <p:txBody>
          <a:bodyPr/>
          <a:lstStyle/>
          <a:p>
            <a:pPr algn="ctr"/>
            <a:r>
              <a:rPr lang="en-AU" dirty="0"/>
              <a:t>Single </a:t>
            </a:r>
            <a:r>
              <a:rPr lang="en-AU" dirty="0" err="1"/>
              <a:t>Pressburg</a:t>
            </a:r>
            <a:r>
              <a:rPr lang="en-AU" dirty="0"/>
              <a:t> connection</a:t>
            </a:r>
          </a:p>
        </p:txBody>
      </p:sp>
      <p:pic>
        <p:nvPicPr>
          <p:cNvPr id="5" name="Picture 4">
            <a:extLst>
              <a:ext uri="{FF2B5EF4-FFF2-40B4-BE49-F238E27FC236}">
                <a16:creationId xmlns:a16="http://schemas.microsoft.com/office/drawing/2014/main" id="{FC9A2CBF-83B0-20D1-1D25-554FFB3ED9C4}"/>
              </a:ext>
            </a:extLst>
          </p:cNvPr>
          <p:cNvPicPr>
            <a:picLocks noChangeAspect="1"/>
          </p:cNvPicPr>
          <p:nvPr/>
        </p:nvPicPr>
        <p:blipFill>
          <a:blip r:embed="rId2"/>
          <a:stretch>
            <a:fillRect/>
          </a:stretch>
        </p:blipFill>
        <p:spPr>
          <a:xfrm>
            <a:off x="1800000" y="2340000"/>
            <a:ext cx="10076085" cy="3708000"/>
          </a:xfrm>
          <a:prstGeom prst="rect">
            <a:avLst/>
          </a:prstGeom>
        </p:spPr>
      </p:pic>
    </p:spTree>
    <p:extLst>
      <p:ext uri="{BB962C8B-B14F-4D97-AF65-F5344CB8AC3E}">
        <p14:creationId xmlns:p14="http://schemas.microsoft.com/office/powerpoint/2010/main" val="3667415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BB7AD-B6FE-4163-8127-F71D141ED1FD}"/>
              </a:ext>
            </a:extLst>
          </p:cNvPr>
          <p:cNvSpPr>
            <a:spLocks noGrp="1"/>
          </p:cNvSpPr>
          <p:nvPr>
            <p:ph type="title"/>
          </p:nvPr>
        </p:nvSpPr>
        <p:spPr/>
        <p:txBody>
          <a:bodyPr/>
          <a:lstStyle/>
          <a:p>
            <a:pPr algn="ctr"/>
            <a:r>
              <a:rPr lang="en-AU" dirty="0"/>
              <a:t>Multiple </a:t>
            </a:r>
            <a:r>
              <a:rPr lang="en-AU" dirty="0" err="1"/>
              <a:t>Pressburg</a:t>
            </a:r>
            <a:r>
              <a:rPr lang="en-AU" dirty="0"/>
              <a:t> connections</a:t>
            </a:r>
          </a:p>
        </p:txBody>
      </p:sp>
      <p:pic>
        <p:nvPicPr>
          <p:cNvPr id="5" name="Picture 4">
            <a:extLst>
              <a:ext uri="{FF2B5EF4-FFF2-40B4-BE49-F238E27FC236}">
                <a16:creationId xmlns:a16="http://schemas.microsoft.com/office/drawing/2014/main" id="{1479321F-E702-3984-6ED6-6D7524B1A66A}"/>
              </a:ext>
            </a:extLst>
          </p:cNvPr>
          <p:cNvPicPr>
            <a:picLocks noChangeAspect="1"/>
          </p:cNvPicPr>
          <p:nvPr/>
        </p:nvPicPr>
        <p:blipFill>
          <a:blip r:embed="rId2"/>
          <a:stretch>
            <a:fillRect/>
          </a:stretch>
        </p:blipFill>
        <p:spPr>
          <a:xfrm>
            <a:off x="1764000" y="1872000"/>
            <a:ext cx="10163210" cy="4428000"/>
          </a:xfrm>
          <a:prstGeom prst="rect">
            <a:avLst/>
          </a:prstGeom>
        </p:spPr>
      </p:pic>
    </p:spTree>
    <p:extLst>
      <p:ext uri="{BB962C8B-B14F-4D97-AF65-F5344CB8AC3E}">
        <p14:creationId xmlns:p14="http://schemas.microsoft.com/office/powerpoint/2010/main" val="1621529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8E494-49C2-4561-8047-AADCC947E134}"/>
              </a:ext>
            </a:extLst>
          </p:cNvPr>
          <p:cNvSpPr>
            <a:spLocks noGrp="1"/>
          </p:cNvSpPr>
          <p:nvPr>
            <p:ph type="title"/>
          </p:nvPr>
        </p:nvSpPr>
        <p:spPr/>
        <p:txBody>
          <a:bodyPr/>
          <a:lstStyle/>
          <a:p>
            <a:pPr algn="ctr"/>
            <a:r>
              <a:rPr lang="en-AU" dirty="0"/>
              <a:t>Our research project</a:t>
            </a:r>
          </a:p>
        </p:txBody>
      </p:sp>
      <p:sp>
        <p:nvSpPr>
          <p:cNvPr id="3" name="Content Placeholder 2">
            <a:extLst>
              <a:ext uri="{FF2B5EF4-FFF2-40B4-BE49-F238E27FC236}">
                <a16:creationId xmlns:a16="http://schemas.microsoft.com/office/drawing/2014/main" id="{4B701B35-0843-462E-BB30-16E23E46FB33}"/>
              </a:ext>
            </a:extLst>
          </p:cNvPr>
          <p:cNvSpPr>
            <a:spLocks noGrp="1"/>
          </p:cNvSpPr>
          <p:nvPr>
            <p:ph idx="1"/>
          </p:nvPr>
        </p:nvSpPr>
        <p:spPr>
          <a:xfrm>
            <a:off x="838200" y="2070722"/>
            <a:ext cx="10515600" cy="3368544"/>
          </a:xfrm>
        </p:spPr>
        <p:txBody>
          <a:bodyPr>
            <a:normAutofit/>
          </a:bodyPr>
          <a:lstStyle/>
          <a:p>
            <a:pPr marL="0" indent="0">
              <a:buNone/>
            </a:pPr>
            <a:r>
              <a:rPr lang="en-AU" dirty="0"/>
              <a:t>Each of the 3 stages</a:t>
            </a:r>
          </a:p>
          <a:p>
            <a:r>
              <a:rPr lang="en-AU" dirty="0"/>
              <a:t>used </a:t>
            </a:r>
            <a:r>
              <a:rPr lang="en-AU" dirty="0" err="1"/>
              <a:t>GEDmatch</a:t>
            </a:r>
            <a:r>
              <a:rPr lang="en-AU" dirty="0"/>
              <a:t> set at 3cM</a:t>
            </a:r>
          </a:p>
          <a:p>
            <a:r>
              <a:rPr lang="en-AU" dirty="0"/>
              <a:t>but each used a different </a:t>
            </a:r>
            <a:r>
              <a:rPr lang="en-AU" dirty="0" err="1"/>
              <a:t>GEDmatch</a:t>
            </a:r>
            <a:r>
              <a:rPr lang="en-AU" dirty="0"/>
              <a:t> methodology for deciding what was a match</a:t>
            </a:r>
          </a:p>
          <a:p>
            <a:pPr lvl="1"/>
            <a:r>
              <a:rPr lang="en-AU" dirty="0"/>
              <a:t>The change from stage 1 to stage 2 was made unwittingly!</a:t>
            </a:r>
          </a:p>
          <a:p>
            <a:pPr lvl="1"/>
            <a:r>
              <a:rPr lang="en-AU" dirty="0"/>
              <a:t>The change from stage 2 to stage 3 was made on </a:t>
            </a:r>
            <a:r>
              <a:rPr lang="en-AU" dirty="0" err="1"/>
              <a:t>GEDmatch</a:t>
            </a:r>
            <a:r>
              <a:rPr lang="en-AU" dirty="0"/>
              <a:t> advice </a:t>
            </a:r>
          </a:p>
        </p:txBody>
      </p:sp>
    </p:spTree>
    <p:extLst>
      <p:ext uri="{BB962C8B-B14F-4D97-AF65-F5344CB8AC3E}">
        <p14:creationId xmlns:p14="http://schemas.microsoft.com/office/powerpoint/2010/main" val="18265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A9A0F-EDD2-3C9B-09DD-8C2DCA19B0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53B5F-E2FA-C923-573C-BFABAD0D7F7C}"/>
              </a:ext>
            </a:extLst>
          </p:cNvPr>
          <p:cNvSpPr>
            <a:spLocks noGrp="1"/>
          </p:cNvSpPr>
          <p:nvPr>
            <p:ph type="title"/>
          </p:nvPr>
        </p:nvSpPr>
        <p:spPr/>
        <p:txBody>
          <a:bodyPr/>
          <a:lstStyle/>
          <a:p>
            <a:pPr algn="ctr"/>
            <a:r>
              <a:rPr lang="en-AU" dirty="0"/>
              <a:t>Stage 1</a:t>
            </a:r>
          </a:p>
        </p:txBody>
      </p:sp>
      <p:sp>
        <p:nvSpPr>
          <p:cNvPr id="3" name="Content Placeholder 2">
            <a:extLst>
              <a:ext uri="{FF2B5EF4-FFF2-40B4-BE49-F238E27FC236}">
                <a16:creationId xmlns:a16="http://schemas.microsoft.com/office/drawing/2014/main" id="{19051B33-6FDA-D94C-A6BF-44A98C1A6782}"/>
              </a:ext>
            </a:extLst>
          </p:cNvPr>
          <p:cNvSpPr>
            <a:spLocks noGrp="1"/>
          </p:cNvSpPr>
          <p:nvPr>
            <p:ph idx="1"/>
          </p:nvPr>
        </p:nvSpPr>
        <p:spPr>
          <a:xfrm>
            <a:off x="2817829" y="1863332"/>
            <a:ext cx="7118023" cy="4351338"/>
          </a:xfrm>
        </p:spPr>
        <p:txBody>
          <a:bodyPr>
            <a:normAutofit/>
          </a:bodyPr>
          <a:lstStyle/>
          <a:p>
            <a:pPr marL="0" indent="0">
              <a:buNone/>
            </a:pPr>
            <a:endParaRPr lang="en-AU" dirty="0"/>
          </a:p>
          <a:p>
            <a:r>
              <a:rPr lang="en-AU" dirty="0"/>
              <a:t>in 2022</a:t>
            </a:r>
          </a:p>
          <a:p>
            <a:r>
              <a:rPr lang="en-AU" dirty="0"/>
              <a:t>6 relatives</a:t>
            </a:r>
          </a:p>
          <a:p>
            <a:pPr lvl="1"/>
            <a:r>
              <a:rPr lang="en-AU" dirty="0"/>
              <a:t>Julian</a:t>
            </a:r>
          </a:p>
          <a:p>
            <a:pPr lvl="1"/>
            <a:r>
              <a:rPr lang="en-AU" dirty="0"/>
              <a:t>Mike Dugdale</a:t>
            </a:r>
          </a:p>
          <a:p>
            <a:pPr lvl="1"/>
            <a:r>
              <a:rPr lang="en-AU" dirty="0"/>
              <a:t>Jeannine </a:t>
            </a:r>
            <a:r>
              <a:rPr lang="en-AU" dirty="0" err="1"/>
              <a:t>Wegmueller</a:t>
            </a:r>
            <a:endParaRPr lang="en-AU" dirty="0"/>
          </a:p>
          <a:p>
            <a:pPr lvl="1"/>
            <a:r>
              <a:rPr lang="en-AU" dirty="0"/>
              <a:t>John Griffiths</a:t>
            </a:r>
          </a:p>
          <a:p>
            <a:pPr lvl="1"/>
            <a:r>
              <a:rPr lang="en-AU" dirty="0"/>
              <a:t>Ed Barrow and </a:t>
            </a:r>
          </a:p>
          <a:p>
            <a:pPr lvl="1"/>
            <a:r>
              <a:rPr lang="en-AU" dirty="0"/>
              <a:t>Scott’s wife</a:t>
            </a:r>
          </a:p>
        </p:txBody>
      </p:sp>
    </p:spTree>
    <p:extLst>
      <p:ext uri="{BB962C8B-B14F-4D97-AF65-F5344CB8AC3E}">
        <p14:creationId xmlns:p14="http://schemas.microsoft.com/office/powerpoint/2010/main" val="388993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1413A-87C8-B94B-3185-2161B0A4D4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97B4E3-33BD-B4F4-113F-E6AF758FFE11}"/>
              </a:ext>
            </a:extLst>
          </p:cNvPr>
          <p:cNvSpPr>
            <a:spLocks noGrp="1"/>
          </p:cNvSpPr>
          <p:nvPr>
            <p:ph type="title"/>
          </p:nvPr>
        </p:nvSpPr>
        <p:spPr/>
        <p:txBody>
          <a:bodyPr/>
          <a:lstStyle/>
          <a:p>
            <a:pPr algn="ctr"/>
            <a:r>
              <a:rPr lang="en-AU" dirty="0"/>
              <a:t>Stage 2</a:t>
            </a:r>
          </a:p>
        </p:txBody>
      </p:sp>
      <p:sp>
        <p:nvSpPr>
          <p:cNvPr id="3" name="Content Placeholder 2">
            <a:extLst>
              <a:ext uri="{FF2B5EF4-FFF2-40B4-BE49-F238E27FC236}">
                <a16:creationId xmlns:a16="http://schemas.microsoft.com/office/drawing/2014/main" id="{C8BAFD58-FA0C-1680-F473-792E36A54315}"/>
              </a:ext>
            </a:extLst>
          </p:cNvPr>
          <p:cNvSpPr>
            <a:spLocks noGrp="1"/>
          </p:cNvSpPr>
          <p:nvPr>
            <p:ph idx="1"/>
          </p:nvPr>
        </p:nvSpPr>
        <p:spPr>
          <a:xfrm>
            <a:off x="3081779" y="2278111"/>
            <a:ext cx="5769990" cy="2642680"/>
          </a:xfrm>
        </p:spPr>
        <p:txBody>
          <a:bodyPr>
            <a:normAutofit fontScale="92500"/>
          </a:bodyPr>
          <a:lstStyle/>
          <a:p>
            <a:r>
              <a:rPr lang="en-AU" dirty="0"/>
              <a:t>in 2024</a:t>
            </a:r>
          </a:p>
          <a:p>
            <a:r>
              <a:rPr lang="en-AU" dirty="0"/>
              <a:t>with </a:t>
            </a:r>
            <a:r>
              <a:rPr lang="en-AU" dirty="0" err="1"/>
              <a:t>GEDmatch</a:t>
            </a:r>
            <a:r>
              <a:rPr lang="en-AU" dirty="0"/>
              <a:t> technology much better at picking up matches between relatives than between random people</a:t>
            </a:r>
          </a:p>
          <a:p>
            <a:r>
              <a:rPr lang="en-AU" dirty="0"/>
              <a:t>7 relatives</a:t>
            </a:r>
          </a:p>
          <a:p>
            <a:r>
              <a:rPr lang="en-AU" dirty="0"/>
              <a:t>Bob added</a:t>
            </a:r>
          </a:p>
        </p:txBody>
      </p:sp>
    </p:spTree>
    <p:extLst>
      <p:ext uri="{BB962C8B-B14F-4D97-AF65-F5344CB8AC3E}">
        <p14:creationId xmlns:p14="http://schemas.microsoft.com/office/powerpoint/2010/main" val="181875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06E9F-D775-FAB0-30C7-8FD90643AD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A099B-2390-9B03-1225-34856C3F7DE1}"/>
              </a:ext>
            </a:extLst>
          </p:cNvPr>
          <p:cNvSpPr>
            <a:spLocks noGrp="1"/>
          </p:cNvSpPr>
          <p:nvPr>
            <p:ph type="title"/>
          </p:nvPr>
        </p:nvSpPr>
        <p:spPr/>
        <p:txBody>
          <a:bodyPr/>
          <a:lstStyle/>
          <a:p>
            <a:pPr algn="ctr"/>
            <a:r>
              <a:rPr lang="en-AU" dirty="0"/>
              <a:t>Stage 3</a:t>
            </a:r>
          </a:p>
        </p:txBody>
      </p:sp>
      <p:sp>
        <p:nvSpPr>
          <p:cNvPr id="3" name="Content Placeholder 2">
            <a:extLst>
              <a:ext uri="{FF2B5EF4-FFF2-40B4-BE49-F238E27FC236}">
                <a16:creationId xmlns:a16="http://schemas.microsoft.com/office/drawing/2014/main" id="{C76004E1-3865-A0D1-84E8-1A3301F0781F}"/>
              </a:ext>
            </a:extLst>
          </p:cNvPr>
          <p:cNvSpPr>
            <a:spLocks noGrp="1"/>
          </p:cNvSpPr>
          <p:nvPr>
            <p:ph idx="1"/>
          </p:nvPr>
        </p:nvSpPr>
        <p:spPr>
          <a:xfrm>
            <a:off x="2126922" y="2155562"/>
            <a:ext cx="7938155" cy="3887019"/>
          </a:xfrm>
        </p:spPr>
        <p:txBody>
          <a:bodyPr>
            <a:normAutofit lnSpcReduction="10000"/>
          </a:bodyPr>
          <a:lstStyle/>
          <a:p>
            <a:r>
              <a:rPr lang="en-AU" dirty="0"/>
              <a:t>in 2025 </a:t>
            </a:r>
          </a:p>
          <a:p>
            <a:r>
              <a:rPr lang="en-AU" dirty="0"/>
              <a:t>using the </a:t>
            </a:r>
            <a:r>
              <a:rPr lang="en-AU" dirty="0" err="1"/>
              <a:t>GEDmatch</a:t>
            </a:r>
            <a:r>
              <a:rPr lang="en-AU" dirty="0"/>
              <a:t> </a:t>
            </a:r>
            <a:r>
              <a:rPr lang="en-AU" dirty="0" err="1"/>
              <a:t>Qmatch</a:t>
            </a:r>
            <a:r>
              <a:rPr lang="en-AU" dirty="0"/>
              <a:t> technology – </a:t>
            </a:r>
            <a:r>
              <a:rPr lang="en-AU" dirty="0" err="1"/>
              <a:t>GEDmatch’s</a:t>
            </a:r>
            <a:r>
              <a:rPr lang="en-AU" dirty="0"/>
              <a:t> improved technology for small segments</a:t>
            </a:r>
          </a:p>
          <a:p>
            <a:r>
              <a:rPr lang="en-AU" dirty="0"/>
              <a:t>12 relatives</a:t>
            </a:r>
          </a:p>
          <a:p>
            <a:pPr lvl="1"/>
            <a:r>
              <a:rPr lang="en-AU" dirty="0"/>
              <a:t>Allan and Jeremy Lousada (known relatives) added</a:t>
            </a:r>
          </a:p>
          <a:p>
            <a:pPr lvl="1"/>
            <a:r>
              <a:rPr lang="en-AU" dirty="0"/>
              <a:t>T Phelan added (probable relative – new match discovered by Bob)</a:t>
            </a:r>
          </a:p>
          <a:p>
            <a:pPr lvl="1"/>
            <a:r>
              <a:rPr lang="en-AU" dirty="0"/>
              <a:t>Randy’s parents added (they showed the 3 Lousada indicator locations arising from Stages 1 &amp; 2)</a:t>
            </a:r>
          </a:p>
        </p:txBody>
      </p:sp>
    </p:spTree>
    <p:extLst>
      <p:ext uri="{BB962C8B-B14F-4D97-AF65-F5344CB8AC3E}">
        <p14:creationId xmlns:p14="http://schemas.microsoft.com/office/powerpoint/2010/main" val="307126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44D2-0EE2-437E-8750-8D56AD0BD085}"/>
              </a:ext>
            </a:extLst>
          </p:cNvPr>
          <p:cNvSpPr>
            <a:spLocks noGrp="1"/>
          </p:cNvSpPr>
          <p:nvPr>
            <p:ph type="title"/>
          </p:nvPr>
        </p:nvSpPr>
        <p:spPr/>
        <p:txBody>
          <a:bodyPr/>
          <a:lstStyle/>
          <a:p>
            <a:pPr algn="ctr"/>
            <a:r>
              <a:rPr lang="en-AU" dirty="0"/>
              <a:t>Total </a:t>
            </a:r>
            <a:r>
              <a:rPr lang="en-AU" dirty="0" err="1"/>
              <a:t>cM</a:t>
            </a:r>
            <a:r>
              <a:rPr lang="en-AU" dirty="0"/>
              <a:t> matches</a:t>
            </a:r>
          </a:p>
        </p:txBody>
      </p:sp>
      <p:sp>
        <p:nvSpPr>
          <p:cNvPr id="6" name="TextBox 5">
            <a:extLst>
              <a:ext uri="{FF2B5EF4-FFF2-40B4-BE49-F238E27FC236}">
                <a16:creationId xmlns:a16="http://schemas.microsoft.com/office/drawing/2014/main" id="{C0339D05-F5C9-4D00-8DFA-E828140DCCD2}"/>
              </a:ext>
            </a:extLst>
          </p:cNvPr>
          <p:cNvSpPr txBox="1"/>
          <p:nvPr/>
        </p:nvSpPr>
        <p:spPr>
          <a:xfrm>
            <a:off x="4983060" y="5846544"/>
            <a:ext cx="5587171" cy="923330"/>
          </a:xfrm>
          <a:prstGeom prst="rect">
            <a:avLst/>
          </a:prstGeom>
          <a:noFill/>
        </p:spPr>
        <p:txBody>
          <a:bodyPr wrap="none" rtlCol="0">
            <a:spAutoFit/>
          </a:bodyPr>
          <a:lstStyle/>
          <a:p>
            <a:r>
              <a:rPr lang="en-AU" dirty="0" err="1"/>
              <a:t>Lousada</a:t>
            </a:r>
            <a:r>
              <a:rPr lang="en-AU" dirty="0"/>
              <a:t> relatives have a bigger average match 3.20 </a:t>
            </a:r>
            <a:r>
              <a:rPr lang="en-AU" dirty="0" err="1"/>
              <a:t>cM</a:t>
            </a:r>
            <a:endParaRPr lang="en-AU" dirty="0"/>
          </a:p>
          <a:p>
            <a:r>
              <a:rPr lang="en-AU" dirty="0"/>
              <a:t>with each other than with 3 unconnected people 1.06cM </a:t>
            </a:r>
          </a:p>
          <a:p>
            <a:r>
              <a:rPr lang="en-AU" dirty="0"/>
              <a:t>(but not statistically significant?) </a:t>
            </a:r>
          </a:p>
        </p:txBody>
      </p:sp>
      <p:cxnSp>
        <p:nvCxnSpPr>
          <p:cNvPr id="8" name="Straight Arrow Connector 7">
            <a:extLst>
              <a:ext uri="{FF2B5EF4-FFF2-40B4-BE49-F238E27FC236}">
                <a16:creationId xmlns:a16="http://schemas.microsoft.com/office/drawing/2014/main" id="{D14C9C56-949F-4387-8713-13A6E882C56F}"/>
              </a:ext>
            </a:extLst>
          </p:cNvPr>
          <p:cNvCxnSpPr/>
          <p:nvPr/>
        </p:nvCxnSpPr>
        <p:spPr>
          <a:xfrm flipH="1">
            <a:off x="10172700" y="3322040"/>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A12B702-2B79-4A0B-889B-BAF3999B5E15}"/>
              </a:ext>
            </a:extLst>
          </p:cNvPr>
          <p:cNvCxnSpPr/>
          <p:nvPr/>
        </p:nvCxnSpPr>
        <p:spPr>
          <a:xfrm flipH="1">
            <a:off x="10172700" y="4379509"/>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EC4A672C-285A-4370-AB06-311606ABE408}"/>
              </a:ext>
            </a:extLst>
          </p:cNvPr>
          <p:cNvPicPr>
            <a:picLocks noChangeAspect="1"/>
          </p:cNvPicPr>
          <p:nvPr/>
        </p:nvPicPr>
        <p:blipFill>
          <a:blip r:embed="rId2"/>
          <a:stretch>
            <a:fillRect/>
          </a:stretch>
        </p:blipFill>
        <p:spPr>
          <a:xfrm>
            <a:off x="2038350" y="1457325"/>
            <a:ext cx="8115300" cy="3943350"/>
          </a:xfrm>
          <a:prstGeom prst="rect">
            <a:avLst/>
          </a:prstGeom>
        </p:spPr>
      </p:pic>
    </p:spTree>
    <p:extLst>
      <p:ext uri="{BB962C8B-B14F-4D97-AF65-F5344CB8AC3E}">
        <p14:creationId xmlns:p14="http://schemas.microsoft.com/office/powerpoint/2010/main" val="4035603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D934-A6E3-41EB-A225-4B1787CC26A1}"/>
              </a:ext>
            </a:extLst>
          </p:cNvPr>
          <p:cNvSpPr>
            <a:spLocks noGrp="1"/>
          </p:cNvSpPr>
          <p:nvPr>
            <p:ph type="title"/>
          </p:nvPr>
        </p:nvSpPr>
        <p:spPr/>
        <p:txBody>
          <a:bodyPr/>
          <a:lstStyle/>
          <a:p>
            <a:pPr algn="ctr"/>
            <a:r>
              <a:rPr lang="en-AU" dirty="0"/>
              <a:t>Stage 1 outcomes</a:t>
            </a:r>
          </a:p>
        </p:txBody>
      </p:sp>
      <p:sp>
        <p:nvSpPr>
          <p:cNvPr id="3" name="Content Placeholder 2">
            <a:extLst>
              <a:ext uri="{FF2B5EF4-FFF2-40B4-BE49-F238E27FC236}">
                <a16:creationId xmlns:a16="http://schemas.microsoft.com/office/drawing/2014/main" id="{F61A9079-EEBA-45BC-87D9-BE4DC1758FAF}"/>
              </a:ext>
            </a:extLst>
          </p:cNvPr>
          <p:cNvSpPr>
            <a:spLocks noGrp="1"/>
          </p:cNvSpPr>
          <p:nvPr>
            <p:ph idx="1"/>
          </p:nvPr>
        </p:nvSpPr>
        <p:spPr>
          <a:xfrm>
            <a:off x="1269083" y="2141537"/>
            <a:ext cx="9653833" cy="3684228"/>
          </a:xfrm>
        </p:spPr>
        <p:txBody>
          <a:bodyPr/>
          <a:lstStyle/>
          <a:p>
            <a:r>
              <a:rPr lang="en-AU" dirty="0"/>
              <a:t>14 interesting multiple matches were identified after comparison with matches between random people</a:t>
            </a:r>
          </a:p>
          <a:p>
            <a:r>
              <a:rPr lang="en-AU" dirty="0"/>
              <a:t>Set out in next slide</a:t>
            </a:r>
          </a:p>
          <a:p>
            <a:r>
              <a:rPr lang="en-AU" dirty="0"/>
              <a:t>2 of the matches were outstanding</a:t>
            </a:r>
          </a:p>
          <a:p>
            <a:r>
              <a:rPr lang="en-AU" dirty="0"/>
              <a:t>We found a very unusual phenomenon which pointed to a diagnostic for judging matches</a:t>
            </a:r>
          </a:p>
          <a:p>
            <a:r>
              <a:rPr lang="en-AU" dirty="0"/>
              <a:t>This was a coincident boundary involving 4 individuals</a:t>
            </a:r>
          </a:p>
          <a:p>
            <a:pPr marL="0" indent="0">
              <a:buNone/>
            </a:pPr>
            <a:endParaRPr lang="en-AU" dirty="0"/>
          </a:p>
          <a:p>
            <a:endParaRPr lang="en-AU" dirty="0"/>
          </a:p>
        </p:txBody>
      </p:sp>
    </p:spTree>
    <p:extLst>
      <p:ext uri="{BB962C8B-B14F-4D97-AF65-F5344CB8AC3E}">
        <p14:creationId xmlns:p14="http://schemas.microsoft.com/office/powerpoint/2010/main" val="274523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ADDE9-5277-4F5F-8B13-B39E019D093E}"/>
              </a:ext>
            </a:extLst>
          </p:cNvPr>
          <p:cNvSpPr>
            <a:spLocks noGrp="1"/>
          </p:cNvSpPr>
          <p:nvPr>
            <p:ph type="title"/>
          </p:nvPr>
        </p:nvSpPr>
        <p:spPr/>
        <p:txBody>
          <a:bodyPr/>
          <a:lstStyle/>
          <a:p>
            <a:pPr algn="ctr"/>
            <a:r>
              <a:rPr lang="en-AU" dirty="0"/>
              <a:t>14 interesting multiple matches</a:t>
            </a:r>
          </a:p>
        </p:txBody>
      </p:sp>
      <p:cxnSp>
        <p:nvCxnSpPr>
          <p:cNvPr id="4" name="Straight Arrow Connector 3">
            <a:extLst>
              <a:ext uri="{FF2B5EF4-FFF2-40B4-BE49-F238E27FC236}">
                <a16:creationId xmlns:a16="http://schemas.microsoft.com/office/drawing/2014/main" id="{1FAB08B3-C513-449B-95B8-A919FFDB1451}"/>
              </a:ext>
            </a:extLst>
          </p:cNvPr>
          <p:cNvCxnSpPr/>
          <p:nvPr/>
        </p:nvCxnSpPr>
        <p:spPr>
          <a:xfrm flipH="1">
            <a:off x="9610464" y="2004969"/>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2F3A6D8D-DD39-46EF-99F6-5C7D7712F335}"/>
              </a:ext>
            </a:extLst>
          </p:cNvPr>
          <p:cNvCxnSpPr/>
          <p:nvPr/>
        </p:nvCxnSpPr>
        <p:spPr>
          <a:xfrm flipH="1">
            <a:off x="9643846" y="3004657"/>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627F0E6-1111-4822-53AD-5EEFAC13EE50}"/>
              </a:ext>
            </a:extLst>
          </p:cNvPr>
          <p:cNvPicPr>
            <a:picLocks noChangeAspect="1"/>
          </p:cNvPicPr>
          <p:nvPr/>
        </p:nvPicPr>
        <p:blipFill>
          <a:blip r:embed="rId2"/>
          <a:stretch>
            <a:fillRect/>
          </a:stretch>
        </p:blipFill>
        <p:spPr>
          <a:xfrm>
            <a:off x="4161465" y="1274777"/>
            <a:ext cx="5467350" cy="5257800"/>
          </a:xfrm>
          <a:prstGeom prst="rect">
            <a:avLst/>
          </a:prstGeom>
        </p:spPr>
      </p:pic>
    </p:spTree>
    <p:extLst>
      <p:ext uri="{BB962C8B-B14F-4D97-AF65-F5344CB8AC3E}">
        <p14:creationId xmlns:p14="http://schemas.microsoft.com/office/powerpoint/2010/main" val="302050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11A20-A5DD-4B25-B3F3-AB53ECE1A360}"/>
              </a:ext>
            </a:extLst>
          </p:cNvPr>
          <p:cNvSpPr>
            <a:spLocks noGrp="1"/>
          </p:cNvSpPr>
          <p:nvPr>
            <p:ph type="title"/>
          </p:nvPr>
        </p:nvSpPr>
        <p:spPr/>
        <p:txBody>
          <a:bodyPr/>
          <a:lstStyle/>
          <a:p>
            <a:pPr algn="ctr"/>
            <a:r>
              <a:rPr lang="en-AU" dirty="0"/>
              <a:t>The 2 outstanding Lousada matches</a:t>
            </a:r>
            <a:br>
              <a:rPr lang="en-AU" dirty="0"/>
            </a:br>
            <a:r>
              <a:rPr lang="en-AU" dirty="0"/>
              <a:t> in Stage1</a:t>
            </a:r>
          </a:p>
        </p:txBody>
      </p:sp>
      <p:sp>
        <p:nvSpPr>
          <p:cNvPr id="3" name="Content Placeholder 2">
            <a:extLst>
              <a:ext uri="{FF2B5EF4-FFF2-40B4-BE49-F238E27FC236}">
                <a16:creationId xmlns:a16="http://schemas.microsoft.com/office/drawing/2014/main" id="{46184F88-407C-4397-AEBE-F03557F2D0C4}"/>
              </a:ext>
            </a:extLst>
          </p:cNvPr>
          <p:cNvSpPr>
            <a:spLocks noGrp="1"/>
          </p:cNvSpPr>
          <p:nvPr>
            <p:ph idx="1"/>
          </p:nvPr>
        </p:nvSpPr>
        <p:spPr>
          <a:xfrm>
            <a:off x="762786" y="2381806"/>
            <a:ext cx="10515600" cy="3114020"/>
          </a:xfrm>
        </p:spPr>
        <p:txBody>
          <a:bodyPr>
            <a:normAutofit fontScale="92500" lnSpcReduction="10000"/>
          </a:bodyPr>
          <a:lstStyle/>
          <a:p>
            <a:r>
              <a:rPr lang="en-AU" dirty="0"/>
              <a:t>Chromosome 2 (218782054 - 219513782) a 1.3cM segment</a:t>
            </a:r>
          </a:p>
          <a:p>
            <a:pPr lvl="1"/>
            <a:r>
              <a:rPr lang="en-AU" dirty="0"/>
              <a:t>4 people in this match, bridging 4 family branches</a:t>
            </a:r>
          </a:p>
          <a:p>
            <a:pPr lvl="1"/>
            <a:r>
              <a:rPr lang="en-AU" dirty="0"/>
              <a:t>3-way triplet intersects a 3 to 1 match</a:t>
            </a:r>
          </a:p>
          <a:p>
            <a:r>
              <a:rPr lang="en-AU" dirty="0"/>
              <a:t>Chromosome 8 (52269392 – 54277280) a 2.7cM segment</a:t>
            </a:r>
          </a:p>
          <a:p>
            <a:pPr lvl="1"/>
            <a:r>
              <a:rPr lang="en-AU" dirty="0"/>
              <a:t>This match represents all 6 of the probable </a:t>
            </a:r>
            <a:r>
              <a:rPr lang="en-AU" dirty="0" err="1"/>
              <a:t>Lousadas</a:t>
            </a:r>
            <a:r>
              <a:rPr lang="en-AU" dirty="0"/>
              <a:t> in the sample</a:t>
            </a:r>
          </a:p>
          <a:p>
            <a:pPr lvl="1"/>
            <a:r>
              <a:rPr lang="en-AU" dirty="0"/>
              <a:t>The 3 to 1 match is reinforced by the coincident segment boundary at 52693392</a:t>
            </a:r>
          </a:p>
          <a:p>
            <a:pPr lvl="1"/>
            <a:r>
              <a:rPr lang="en-AU" dirty="0"/>
              <a:t>Showing Julian, Scott’s wife, John Griffiths and Jeannine </a:t>
            </a:r>
            <a:r>
              <a:rPr lang="en-AU" dirty="0" err="1"/>
              <a:t>Wegmueller</a:t>
            </a:r>
            <a:endParaRPr lang="en-AU" dirty="0"/>
          </a:p>
          <a:p>
            <a:pPr lvl="1"/>
            <a:r>
              <a:rPr lang="en-AU" dirty="0"/>
              <a:t>The odds against such a coincidence are lower than 7000 to 1 against</a:t>
            </a:r>
          </a:p>
          <a:p>
            <a:pPr marL="0" indent="0">
              <a:buNone/>
            </a:pPr>
            <a:endParaRPr lang="en-AU" dirty="0"/>
          </a:p>
          <a:p>
            <a:pPr lvl="1"/>
            <a:endParaRPr lang="en-AU" dirty="0"/>
          </a:p>
        </p:txBody>
      </p:sp>
    </p:spTree>
    <p:extLst>
      <p:ext uri="{BB962C8B-B14F-4D97-AF65-F5344CB8AC3E}">
        <p14:creationId xmlns:p14="http://schemas.microsoft.com/office/powerpoint/2010/main" val="313190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55E5B-B235-2229-FD37-68E27A1E3F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064BB5-F8E7-C7DE-F4D4-FA441FB9D314}"/>
              </a:ext>
            </a:extLst>
          </p:cNvPr>
          <p:cNvSpPr>
            <a:spLocks noGrp="1"/>
          </p:cNvSpPr>
          <p:nvPr>
            <p:ph type="title"/>
          </p:nvPr>
        </p:nvSpPr>
        <p:spPr/>
        <p:txBody>
          <a:bodyPr/>
          <a:lstStyle/>
          <a:p>
            <a:pPr algn="ctr"/>
            <a:r>
              <a:rPr lang="en-AU" dirty="0"/>
              <a:t>Stage 2 outcomes</a:t>
            </a:r>
          </a:p>
        </p:txBody>
      </p:sp>
      <p:sp>
        <p:nvSpPr>
          <p:cNvPr id="3" name="Content Placeholder 2">
            <a:extLst>
              <a:ext uri="{FF2B5EF4-FFF2-40B4-BE49-F238E27FC236}">
                <a16:creationId xmlns:a16="http://schemas.microsoft.com/office/drawing/2014/main" id="{8D244D08-5C21-2976-534D-E7F3934816A2}"/>
              </a:ext>
            </a:extLst>
          </p:cNvPr>
          <p:cNvSpPr>
            <a:spLocks noGrp="1"/>
          </p:cNvSpPr>
          <p:nvPr>
            <p:ph idx="1"/>
          </p:nvPr>
        </p:nvSpPr>
        <p:spPr>
          <a:xfrm>
            <a:off x="838200" y="2325246"/>
            <a:ext cx="10515600" cy="2850070"/>
          </a:xfrm>
        </p:spPr>
        <p:txBody>
          <a:bodyPr/>
          <a:lstStyle/>
          <a:p>
            <a:r>
              <a:rPr lang="en-AU" dirty="0"/>
              <a:t>Cr2 and Cr8 common segments generated more overlapping matches at each of these locations</a:t>
            </a:r>
          </a:p>
          <a:p>
            <a:r>
              <a:rPr lang="en-AU" dirty="0"/>
              <a:t>An additional multiple overlap on Cr21 was identified</a:t>
            </a:r>
          </a:p>
          <a:p>
            <a:r>
              <a:rPr lang="en-AU" dirty="0"/>
              <a:t>I suggested these 3 multiple matches could reflect Lousada indicators</a:t>
            </a:r>
          </a:p>
          <a:p>
            <a:r>
              <a:rPr lang="en-AU" dirty="0"/>
              <a:t>The coincident segment boundary on Cr8 survived</a:t>
            </a:r>
          </a:p>
        </p:txBody>
      </p:sp>
    </p:spTree>
    <p:extLst>
      <p:ext uri="{BB962C8B-B14F-4D97-AF65-F5344CB8AC3E}">
        <p14:creationId xmlns:p14="http://schemas.microsoft.com/office/powerpoint/2010/main" val="20146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35E51-F52F-120D-BDB1-6BB8319245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342977-1E1A-DF7D-5759-7FD05EFF4F4C}"/>
              </a:ext>
            </a:extLst>
          </p:cNvPr>
          <p:cNvSpPr>
            <a:spLocks noGrp="1"/>
          </p:cNvSpPr>
          <p:nvPr>
            <p:ph type="title"/>
          </p:nvPr>
        </p:nvSpPr>
        <p:spPr/>
        <p:txBody>
          <a:bodyPr/>
          <a:lstStyle/>
          <a:p>
            <a:pPr algn="ctr"/>
            <a:r>
              <a:rPr lang="en-AU" dirty="0"/>
              <a:t>Stage 3 outcomes</a:t>
            </a:r>
          </a:p>
        </p:txBody>
      </p:sp>
      <p:sp>
        <p:nvSpPr>
          <p:cNvPr id="3" name="Content Placeholder 2">
            <a:extLst>
              <a:ext uri="{FF2B5EF4-FFF2-40B4-BE49-F238E27FC236}">
                <a16:creationId xmlns:a16="http://schemas.microsoft.com/office/drawing/2014/main" id="{99B33E61-3AF4-1D13-F062-221D4F569E47}"/>
              </a:ext>
            </a:extLst>
          </p:cNvPr>
          <p:cNvSpPr>
            <a:spLocks noGrp="1"/>
          </p:cNvSpPr>
          <p:nvPr>
            <p:ph idx="1"/>
          </p:nvPr>
        </p:nvSpPr>
        <p:spPr/>
        <p:txBody>
          <a:bodyPr/>
          <a:lstStyle/>
          <a:p>
            <a:r>
              <a:rPr lang="en-AU" dirty="0"/>
              <a:t>The Cr2, Cr8 and Cr21 indicator segments were examined</a:t>
            </a:r>
          </a:p>
          <a:p>
            <a:r>
              <a:rPr lang="en-AU" dirty="0"/>
              <a:t>Using </a:t>
            </a:r>
            <a:r>
              <a:rPr lang="en-AU" dirty="0" err="1"/>
              <a:t>Qmatch</a:t>
            </a:r>
            <a:r>
              <a:rPr lang="en-AU" dirty="0"/>
              <a:t> technology set at 3cM and Precision = 3</a:t>
            </a:r>
          </a:p>
          <a:p>
            <a:r>
              <a:rPr lang="en-AU" dirty="0"/>
              <a:t>This revealed 7 more coincident boundary segments (3 on Cr2, 2 on Cr8 and 2 on Cr21)</a:t>
            </a:r>
          </a:p>
          <a:p>
            <a:r>
              <a:rPr lang="en-AU" dirty="0"/>
              <a:t>These 7 coincident boundaries show specific genetic events linking the relatives</a:t>
            </a:r>
          </a:p>
          <a:p>
            <a:r>
              <a:rPr lang="en-AU" dirty="0"/>
              <a:t>The next 2 slides show why</a:t>
            </a:r>
          </a:p>
          <a:p>
            <a:endParaRPr lang="en-AU" dirty="0"/>
          </a:p>
          <a:p>
            <a:pPr marL="0" indent="0">
              <a:buNone/>
            </a:pPr>
            <a:endParaRPr lang="en-AU" dirty="0"/>
          </a:p>
          <a:p>
            <a:endParaRPr lang="en-AU" dirty="0"/>
          </a:p>
        </p:txBody>
      </p:sp>
    </p:spTree>
    <p:extLst>
      <p:ext uri="{BB962C8B-B14F-4D97-AF65-F5344CB8AC3E}">
        <p14:creationId xmlns:p14="http://schemas.microsoft.com/office/powerpoint/2010/main" val="234076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755C2-7167-6395-1FDB-15AFBBFA06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1340E-9B3D-EDC5-BE9E-88AC4DFA8B21}"/>
              </a:ext>
            </a:extLst>
          </p:cNvPr>
          <p:cNvSpPr>
            <a:spLocks noGrp="1"/>
          </p:cNvSpPr>
          <p:nvPr>
            <p:ph type="title"/>
          </p:nvPr>
        </p:nvSpPr>
        <p:spPr/>
        <p:txBody>
          <a:bodyPr/>
          <a:lstStyle/>
          <a:p>
            <a:pPr algn="ctr"/>
            <a:r>
              <a:rPr lang="en-AU" dirty="0"/>
              <a:t>How the relatives appear in matches at the 3 indicator segments</a:t>
            </a:r>
          </a:p>
        </p:txBody>
      </p:sp>
      <p:sp>
        <p:nvSpPr>
          <p:cNvPr id="3" name="Content Placeholder 2">
            <a:extLst>
              <a:ext uri="{FF2B5EF4-FFF2-40B4-BE49-F238E27FC236}">
                <a16:creationId xmlns:a16="http://schemas.microsoft.com/office/drawing/2014/main" id="{51B0D013-1D76-2322-758E-D00C1F72943A}"/>
              </a:ext>
            </a:extLst>
          </p:cNvPr>
          <p:cNvSpPr>
            <a:spLocks noGrp="1"/>
          </p:cNvSpPr>
          <p:nvPr>
            <p:ph idx="1"/>
          </p:nvPr>
        </p:nvSpPr>
        <p:spPr/>
        <p:txBody>
          <a:bodyPr/>
          <a:lstStyle/>
          <a:p>
            <a:pPr marL="0" indent="0">
              <a:buNone/>
            </a:pPr>
            <a:endParaRPr lang="en-AU" dirty="0"/>
          </a:p>
          <a:p>
            <a:endParaRPr lang="en-AU" dirty="0"/>
          </a:p>
        </p:txBody>
      </p:sp>
      <p:pic>
        <p:nvPicPr>
          <p:cNvPr id="5" name="Picture 4">
            <a:extLst>
              <a:ext uri="{FF2B5EF4-FFF2-40B4-BE49-F238E27FC236}">
                <a16:creationId xmlns:a16="http://schemas.microsoft.com/office/drawing/2014/main" id="{63535DBC-D8D9-8C97-5B62-4724D3014B97}"/>
              </a:ext>
            </a:extLst>
          </p:cNvPr>
          <p:cNvPicPr>
            <a:picLocks noChangeAspect="1"/>
          </p:cNvPicPr>
          <p:nvPr/>
        </p:nvPicPr>
        <p:blipFill>
          <a:blip r:embed="rId2"/>
          <a:stretch>
            <a:fillRect/>
          </a:stretch>
        </p:blipFill>
        <p:spPr>
          <a:xfrm>
            <a:off x="2185442" y="2285840"/>
            <a:ext cx="7821116" cy="2286319"/>
          </a:xfrm>
          <a:prstGeom prst="rect">
            <a:avLst/>
          </a:prstGeom>
        </p:spPr>
      </p:pic>
      <p:sp>
        <p:nvSpPr>
          <p:cNvPr id="6" name="TextBox 5">
            <a:extLst>
              <a:ext uri="{FF2B5EF4-FFF2-40B4-BE49-F238E27FC236}">
                <a16:creationId xmlns:a16="http://schemas.microsoft.com/office/drawing/2014/main" id="{0B69C903-5132-F1DF-3026-9F17B2EE5F68}"/>
              </a:ext>
            </a:extLst>
          </p:cNvPr>
          <p:cNvSpPr txBox="1"/>
          <p:nvPr/>
        </p:nvSpPr>
        <p:spPr>
          <a:xfrm>
            <a:off x="2664643" y="5005229"/>
            <a:ext cx="6531083" cy="1200329"/>
          </a:xfrm>
          <a:prstGeom prst="rect">
            <a:avLst/>
          </a:prstGeom>
          <a:noFill/>
        </p:spPr>
        <p:txBody>
          <a:bodyPr wrap="none" rtlCol="0">
            <a:spAutoFit/>
          </a:bodyPr>
          <a:lstStyle/>
          <a:p>
            <a:pPr marL="285750" indent="-285750">
              <a:buFont typeface="Arial" panose="020B0604020202020204" pitchFamily="34" charset="0"/>
              <a:buChar char="•"/>
            </a:pPr>
            <a:r>
              <a:rPr lang="en-AU" dirty="0"/>
              <a:t>There is a rough parallel with degree of Baruch Lousada ancestry</a:t>
            </a:r>
          </a:p>
          <a:p>
            <a:pPr marL="285750" indent="-285750">
              <a:buFont typeface="Arial" panose="020B0604020202020204" pitchFamily="34" charset="0"/>
              <a:buChar char="•"/>
            </a:pPr>
            <a:r>
              <a:rPr lang="en-AU" dirty="0"/>
              <a:t>Julian (with Allan) has the most</a:t>
            </a:r>
          </a:p>
          <a:p>
            <a:pPr marL="285750" indent="-285750">
              <a:buFont typeface="Arial" panose="020B0604020202020204" pitchFamily="34" charset="0"/>
              <a:buChar char="•"/>
            </a:pPr>
            <a:r>
              <a:rPr lang="en-AU" dirty="0"/>
              <a:t>MD has the least</a:t>
            </a:r>
          </a:p>
          <a:p>
            <a:pPr marL="285750" indent="-285750">
              <a:buFont typeface="Arial" panose="020B0604020202020204" pitchFamily="34" charset="0"/>
              <a:buChar char="•"/>
            </a:pPr>
            <a:r>
              <a:rPr lang="en-AU" dirty="0"/>
              <a:t>All others have a double dose due to consanguinity</a:t>
            </a:r>
          </a:p>
        </p:txBody>
      </p:sp>
    </p:spTree>
    <p:extLst>
      <p:ext uri="{BB962C8B-B14F-4D97-AF65-F5344CB8AC3E}">
        <p14:creationId xmlns:p14="http://schemas.microsoft.com/office/powerpoint/2010/main" val="374287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F97C9-4E79-CCB0-894F-C57F4A41CB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38A2B-573D-3371-C7B6-EC96AAAFBD07}"/>
              </a:ext>
            </a:extLst>
          </p:cNvPr>
          <p:cNvSpPr>
            <a:spLocks noGrp="1"/>
          </p:cNvSpPr>
          <p:nvPr>
            <p:ph type="title"/>
          </p:nvPr>
        </p:nvSpPr>
        <p:spPr/>
        <p:txBody>
          <a:bodyPr/>
          <a:lstStyle/>
          <a:p>
            <a:pPr algn="ctr"/>
            <a:r>
              <a:rPr lang="en-AU" dirty="0"/>
              <a:t>Relatives appearing at the coincident segment boundaries </a:t>
            </a:r>
          </a:p>
        </p:txBody>
      </p:sp>
      <p:sp>
        <p:nvSpPr>
          <p:cNvPr id="3" name="Content Placeholder 2">
            <a:extLst>
              <a:ext uri="{FF2B5EF4-FFF2-40B4-BE49-F238E27FC236}">
                <a16:creationId xmlns:a16="http://schemas.microsoft.com/office/drawing/2014/main" id="{1B7AC182-1EDE-E034-39EA-68525C1157DB}"/>
              </a:ext>
            </a:extLst>
          </p:cNvPr>
          <p:cNvSpPr>
            <a:spLocks noGrp="1"/>
          </p:cNvSpPr>
          <p:nvPr>
            <p:ph idx="1"/>
          </p:nvPr>
        </p:nvSpPr>
        <p:spPr>
          <a:xfrm>
            <a:off x="838200" y="2381807"/>
            <a:ext cx="10515600" cy="3170581"/>
          </a:xfrm>
        </p:spPr>
        <p:txBody>
          <a:bodyPr/>
          <a:lstStyle/>
          <a:p>
            <a:pPr marL="0" indent="0">
              <a:buNone/>
            </a:pPr>
            <a:endParaRPr lang="en-AU" dirty="0"/>
          </a:p>
          <a:p>
            <a:endParaRPr lang="en-AU" dirty="0"/>
          </a:p>
        </p:txBody>
      </p:sp>
      <p:pic>
        <p:nvPicPr>
          <p:cNvPr id="5" name="Picture 4">
            <a:extLst>
              <a:ext uri="{FF2B5EF4-FFF2-40B4-BE49-F238E27FC236}">
                <a16:creationId xmlns:a16="http://schemas.microsoft.com/office/drawing/2014/main" id="{9B972320-EC6B-1A99-6DFF-58118A4C7503}"/>
              </a:ext>
            </a:extLst>
          </p:cNvPr>
          <p:cNvPicPr>
            <a:picLocks noChangeAspect="1"/>
          </p:cNvPicPr>
          <p:nvPr/>
        </p:nvPicPr>
        <p:blipFill>
          <a:blip r:embed="rId2"/>
          <a:stretch>
            <a:fillRect/>
          </a:stretch>
        </p:blipFill>
        <p:spPr>
          <a:xfrm>
            <a:off x="1994915" y="2040059"/>
            <a:ext cx="8202170" cy="3238952"/>
          </a:xfrm>
          <a:prstGeom prst="rect">
            <a:avLst/>
          </a:prstGeom>
        </p:spPr>
      </p:pic>
      <p:sp>
        <p:nvSpPr>
          <p:cNvPr id="6" name="TextBox 5">
            <a:extLst>
              <a:ext uri="{FF2B5EF4-FFF2-40B4-BE49-F238E27FC236}">
                <a16:creationId xmlns:a16="http://schemas.microsoft.com/office/drawing/2014/main" id="{A5391A67-C466-A752-7F3E-3424D23FE467}"/>
              </a:ext>
            </a:extLst>
          </p:cNvPr>
          <p:cNvSpPr txBox="1"/>
          <p:nvPr/>
        </p:nvSpPr>
        <p:spPr>
          <a:xfrm>
            <a:off x="2969444" y="5552388"/>
            <a:ext cx="5669731" cy="923330"/>
          </a:xfrm>
          <a:prstGeom prst="rect">
            <a:avLst/>
          </a:prstGeom>
          <a:noFill/>
        </p:spPr>
        <p:txBody>
          <a:bodyPr wrap="square" rtlCol="0">
            <a:spAutoFit/>
          </a:bodyPr>
          <a:lstStyle/>
          <a:p>
            <a:pPr algn="ctr"/>
            <a:r>
              <a:rPr lang="en-AU" dirty="0"/>
              <a:t>As each group of 4 people shares a genetic connection, together we can see that 11 of the 12 are all connected to each other </a:t>
            </a:r>
          </a:p>
        </p:txBody>
      </p:sp>
    </p:spTree>
    <p:extLst>
      <p:ext uri="{BB962C8B-B14F-4D97-AF65-F5344CB8AC3E}">
        <p14:creationId xmlns:p14="http://schemas.microsoft.com/office/powerpoint/2010/main" val="94721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B2912-94F6-BBEF-64EB-06A7B0D062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1F665-0979-E396-06B1-0111DA1F34B3}"/>
              </a:ext>
            </a:extLst>
          </p:cNvPr>
          <p:cNvSpPr>
            <a:spLocks noGrp="1"/>
          </p:cNvSpPr>
          <p:nvPr>
            <p:ph type="title"/>
          </p:nvPr>
        </p:nvSpPr>
        <p:spPr/>
        <p:txBody>
          <a:bodyPr/>
          <a:lstStyle/>
          <a:p>
            <a:pPr algn="ctr"/>
            <a:r>
              <a:rPr lang="en-AU" dirty="0"/>
              <a:t>Sequel to our research</a:t>
            </a:r>
          </a:p>
        </p:txBody>
      </p:sp>
      <p:sp>
        <p:nvSpPr>
          <p:cNvPr id="3" name="Content Placeholder 2">
            <a:extLst>
              <a:ext uri="{FF2B5EF4-FFF2-40B4-BE49-F238E27FC236}">
                <a16:creationId xmlns:a16="http://schemas.microsoft.com/office/drawing/2014/main" id="{E812A039-8C64-ABEA-18EF-95EF954F2F48}"/>
              </a:ext>
            </a:extLst>
          </p:cNvPr>
          <p:cNvSpPr>
            <a:spLocks noGrp="1"/>
          </p:cNvSpPr>
          <p:nvPr>
            <p:ph idx="1"/>
          </p:nvPr>
        </p:nvSpPr>
        <p:spPr>
          <a:xfrm>
            <a:off x="838200" y="2381807"/>
            <a:ext cx="10515600" cy="3170581"/>
          </a:xfrm>
        </p:spPr>
        <p:txBody>
          <a:bodyPr>
            <a:normAutofit fontScale="70000" lnSpcReduction="20000"/>
          </a:bodyPr>
          <a:lstStyle/>
          <a:p>
            <a:r>
              <a:rPr lang="en-AU" dirty="0"/>
              <a:t>The 3 indicators though useful are not perfect</a:t>
            </a:r>
          </a:p>
          <a:p>
            <a:pPr lvl="1"/>
            <a:r>
              <a:rPr lang="en-AU" dirty="0"/>
              <a:t>non-exclusive – they appeared occasionally in matches with the random sample</a:t>
            </a:r>
          </a:p>
          <a:p>
            <a:pPr lvl="1"/>
            <a:r>
              <a:rPr lang="en-AU" dirty="0" err="1"/>
              <a:t>Lousadas</a:t>
            </a:r>
            <a:r>
              <a:rPr lang="en-AU" dirty="0"/>
              <a:t> do not always show them due to generational loss of autosomal DNA</a:t>
            </a:r>
          </a:p>
          <a:p>
            <a:r>
              <a:rPr lang="en-AU" dirty="0"/>
              <a:t>So we became highly alert to the exact information conveyed by the coincident segment boundaries</a:t>
            </a:r>
          </a:p>
          <a:p>
            <a:r>
              <a:rPr lang="en-AU" b="1" dirty="0"/>
              <a:t>Fortune favours the prepared mind!</a:t>
            </a:r>
          </a:p>
          <a:p>
            <a:r>
              <a:rPr lang="en-AU" dirty="0"/>
              <a:t>For we were lucky enough to discover another type</a:t>
            </a:r>
          </a:p>
          <a:p>
            <a:r>
              <a:rPr lang="en-AU" dirty="0"/>
              <a:t>This time they were disjoint contiguous segment boundaries</a:t>
            </a:r>
          </a:p>
          <a:p>
            <a:r>
              <a:rPr lang="en-AU" dirty="0"/>
              <a:t>These are much easier to interpret and thus much more powerful</a:t>
            </a:r>
          </a:p>
          <a:p>
            <a:r>
              <a:rPr lang="en-AU" dirty="0"/>
              <a:t>We show our 1</a:t>
            </a:r>
            <a:r>
              <a:rPr lang="en-AU" baseline="30000" dirty="0"/>
              <a:t>st</a:t>
            </a:r>
            <a:r>
              <a:rPr lang="en-AU" dirty="0"/>
              <a:t> examples in the next slide</a:t>
            </a:r>
          </a:p>
          <a:p>
            <a:pPr marL="0" indent="0">
              <a:buNone/>
            </a:pPr>
            <a:endParaRPr lang="en-AU" dirty="0"/>
          </a:p>
          <a:p>
            <a:endParaRPr lang="en-AU" dirty="0"/>
          </a:p>
        </p:txBody>
      </p:sp>
    </p:spTree>
    <p:extLst>
      <p:ext uri="{BB962C8B-B14F-4D97-AF65-F5344CB8AC3E}">
        <p14:creationId xmlns:p14="http://schemas.microsoft.com/office/powerpoint/2010/main" val="99957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DD464-3EF1-7D90-EFD8-7BA39ADC4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493C6B-086B-3EE3-7B55-160BA05315D7}"/>
              </a:ext>
            </a:extLst>
          </p:cNvPr>
          <p:cNvSpPr>
            <a:spLocks noGrp="1"/>
          </p:cNvSpPr>
          <p:nvPr>
            <p:ph type="title"/>
          </p:nvPr>
        </p:nvSpPr>
        <p:spPr/>
        <p:txBody>
          <a:bodyPr/>
          <a:lstStyle/>
          <a:p>
            <a:pPr algn="ctr"/>
            <a:r>
              <a:rPr lang="en-AU" dirty="0"/>
              <a:t>The 2 disjoint contiguous segment boundaries we found in early 2025</a:t>
            </a:r>
          </a:p>
        </p:txBody>
      </p:sp>
      <p:sp>
        <p:nvSpPr>
          <p:cNvPr id="3" name="Content Placeholder 2">
            <a:extLst>
              <a:ext uri="{FF2B5EF4-FFF2-40B4-BE49-F238E27FC236}">
                <a16:creationId xmlns:a16="http://schemas.microsoft.com/office/drawing/2014/main" id="{CC06A305-2719-5470-6BF7-073575D98A7C}"/>
              </a:ext>
            </a:extLst>
          </p:cNvPr>
          <p:cNvSpPr>
            <a:spLocks noGrp="1"/>
          </p:cNvSpPr>
          <p:nvPr>
            <p:ph idx="1"/>
          </p:nvPr>
        </p:nvSpPr>
        <p:spPr>
          <a:xfrm>
            <a:off x="838200" y="2381807"/>
            <a:ext cx="10515600" cy="3170581"/>
          </a:xfrm>
        </p:spPr>
        <p:txBody>
          <a:bodyPr/>
          <a:lstStyle/>
          <a:p>
            <a:pPr marL="0" indent="0">
              <a:buNone/>
            </a:pPr>
            <a:endParaRPr lang="en-AU" dirty="0"/>
          </a:p>
          <a:p>
            <a:endParaRPr lang="en-AU" dirty="0"/>
          </a:p>
        </p:txBody>
      </p:sp>
      <p:pic>
        <p:nvPicPr>
          <p:cNvPr id="5" name="Picture 4">
            <a:extLst>
              <a:ext uri="{FF2B5EF4-FFF2-40B4-BE49-F238E27FC236}">
                <a16:creationId xmlns:a16="http://schemas.microsoft.com/office/drawing/2014/main" id="{7B5A7DB0-A684-0918-5D27-A8B1DE63FE85}"/>
              </a:ext>
            </a:extLst>
          </p:cNvPr>
          <p:cNvPicPr>
            <a:picLocks noChangeAspect="1"/>
          </p:cNvPicPr>
          <p:nvPr/>
        </p:nvPicPr>
        <p:blipFill>
          <a:blip r:embed="rId2"/>
          <a:stretch>
            <a:fillRect/>
          </a:stretch>
        </p:blipFill>
        <p:spPr>
          <a:xfrm>
            <a:off x="2418837" y="2685946"/>
            <a:ext cx="7354326" cy="1486107"/>
          </a:xfrm>
          <a:prstGeom prst="rect">
            <a:avLst/>
          </a:prstGeom>
        </p:spPr>
      </p:pic>
      <p:sp>
        <p:nvSpPr>
          <p:cNvPr id="6" name="TextBox 5">
            <a:extLst>
              <a:ext uri="{FF2B5EF4-FFF2-40B4-BE49-F238E27FC236}">
                <a16:creationId xmlns:a16="http://schemas.microsoft.com/office/drawing/2014/main" id="{D64619BB-F142-CD9B-79AA-0C47FBE868EC}"/>
              </a:ext>
            </a:extLst>
          </p:cNvPr>
          <p:cNvSpPr txBox="1"/>
          <p:nvPr/>
        </p:nvSpPr>
        <p:spPr>
          <a:xfrm>
            <a:off x="1101587" y="4519142"/>
            <a:ext cx="9169626" cy="1754326"/>
          </a:xfrm>
          <a:prstGeom prst="rect">
            <a:avLst/>
          </a:prstGeom>
          <a:noFill/>
        </p:spPr>
        <p:txBody>
          <a:bodyPr wrap="none" rtlCol="0">
            <a:spAutoFit/>
          </a:bodyPr>
          <a:lstStyle/>
          <a:p>
            <a:pPr marL="285750" indent="-285750">
              <a:buFont typeface="Arial" panose="020B0604020202020204" pitchFamily="34" charset="0"/>
              <a:buChar char="•"/>
            </a:pPr>
            <a:r>
              <a:rPr lang="en-AU" dirty="0"/>
              <a:t>Abutting mismatches arise from complementary gametes</a:t>
            </a:r>
          </a:p>
          <a:p>
            <a:pPr marL="285750" indent="-285750">
              <a:buFont typeface="Arial" panose="020B0604020202020204" pitchFamily="34" charset="0"/>
              <a:buChar char="•"/>
            </a:pPr>
            <a:r>
              <a:rPr lang="en-AU" dirty="0"/>
              <a:t>8099955 shows B and JG descending from a pair of complementary gametes</a:t>
            </a:r>
          </a:p>
          <a:p>
            <a:pPr marL="285750" indent="-285750">
              <a:buFont typeface="Arial" panose="020B0604020202020204" pitchFamily="34" charset="0"/>
              <a:buChar char="•"/>
            </a:pPr>
            <a:r>
              <a:rPr lang="en-AU" dirty="0"/>
              <a:t>With Jeremy descending from one of the parents (or an ancestor thereof)</a:t>
            </a:r>
          </a:p>
          <a:p>
            <a:pPr marL="285750" indent="-285750">
              <a:buFont typeface="Arial" panose="020B0604020202020204" pitchFamily="34" charset="0"/>
              <a:buChar char="•"/>
            </a:pPr>
            <a:r>
              <a:rPr lang="en-AU" dirty="0"/>
              <a:t>8442248 shows one of Jeremy or Allan descending from the same parents as Bob and John G</a:t>
            </a:r>
          </a:p>
          <a:p>
            <a:pPr marL="285750" indent="-285750">
              <a:buFont typeface="Arial" panose="020B0604020202020204" pitchFamily="34" charset="0"/>
              <a:buChar char="•"/>
            </a:pPr>
            <a:r>
              <a:rPr lang="en-AU" dirty="0"/>
              <a:t>Allan and Jeremy have the same ancestry by genealogy, and </a:t>
            </a:r>
            <a:r>
              <a:rPr lang="en-AU"/>
              <a:t>also by Y</a:t>
            </a:r>
            <a:endParaRPr lang="en-AU" dirty="0"/>
          </a:p>
          <a:p>
            <a:pPr marL="285750" indent="-285750">
              <a:buFont typeface="Arial" panose="020B0604020202020204" pitchFamily="34" charset="0"/>
              <a:buChar char="•"/>
            </a:pPr>
            <a:r>
              <a:rPr lang="en-AU" dirty="0"/>
              <a:t>Hence all 4 come from the same family!</a:t>
            </a:r>
          </a:p>
        </p:txBody>
      </p:sp>
    </p:spTree>
    <p:extLst>
      <p:ext uri="{BB962C8B-B14F-4D97-AF65-F5344CB8AC3E}">
        <p14:creationId xmlns:p14="http://schemas.microsoft.com/office/powerpoint/2010/main" val="95119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BE754-7A16-F4B0-167F-DF9F442E9C12}"/>
              </a:ext>
            </a:extLst>
          </p:cNvPr>
          <p:cNvSpPr>
            <a:spLocks noGrp="1"/>
          </p:cNvSpPr>
          <p:nvPr>
            <p:ph type="title"/>
          </p:nvPr>
        </p:nvSpPr>
        <p:spPr/>
        <p:txBody>
          <a:bodyPr/>
          <a:lstStyle/>
          <a:p>
            <a:pPr algn="ctr"/>
            <a:r>
              <a:rPr lang="en-AU" dirty="0"/>
              <a:t>Conclusion</a:t>
            </a:r>
          </a:p>
        </p:txBody>
      </p:sp>
      <p:sp>
        <p:nvSpPr>
          <p:cNvPr id="3" name="Content Placeholder 2">
            <a:extLst>
              <a:ext uri="{FF2B5EF4-FFF2-40B4-BE49-F238E27FC236}">
                <a16:creationId xmlns:a16="http://schemas.microsoft.com/office/drawing/2014/main" id="{212C4694-BDB6-6D34-4E86-902B2C9B3D28}"/>
              </a:ext>
            </a:extLst>
          </p:cNvPr>
          <p:cNvSpPr>
            <a:spLocks noGrp="1"/>
          </p:cNvSpPr>
          <p:nvPr>
            <p:ph idx="1"/>
          </p:nvPr>
        </p:nvSpPr>
        <p:spPr/>
        <p:txBody>
          <a:bodyPr>
            <a:normAutofit fontScale="92500" lnSpcReduction="10000"/>
          </a:bodyPr>
          <a:lstStyle/>
          <a:p>
            <a:r>
              <a:rPr lang="en-AU" dirty="0"/>
              <a:t>English </a:t>
            </a:r>
            <a:r>
              <a:rPr lang="en-AU" dirty="0" err="1"/>
              <a:t>Lousadas</a:t>
            </a:r>
            <a:r>
              <a:rPr lang="en-AU" dirty="0"/>
              <a:t>, New England </a:t>
            </a:r>
            <a:r>
              <a:rPr lang="en-AU" dirty="0" err="1"/>
              <a:t>Lousadas</a:t>
            </a:r>
            <a:r>
              <a:rPr lang="en-AU" dirty="0"/>
              <a:t> and Barrows all descend from the same family</a:t>
            </a:r>
          </a:p>
          <a:p>
            <a:r>
              <a:rPr lang="en-AU" dirty="0"/>
              <a:t>The family of Amador de Lousada of </a:t>
            </a:r>
            <a:r>
              <a:rPr lang="en-AU" dirty="0" err="1"/>
              <a:t>Vinhais</a:t>
            </a:r>
            <a:r>
              <a:rPr lang="en-AU" dirty="0"/>
              <a:t> now a much more probable source</a:t>
            </a:r>
          </a:p>
          <a:p>
            <a:r>
              <a:rPr lang="en-AU" dirty="0"/>
              <a:t>Because the possibilities of individual sources are eliminated</a:t>
            </a:r>
          </a:p>
          <a:p>
            <a:r>
              <a:rPr lang="en-AU" dirty="0"/>
              <a:t>The earlier work still supports:</a:t>
            </a:r>
          </a:p>
          <a:p>
            <a:pPr lvl="1"/>
            <a:r>
              <a:rPr lang="en-AU" dirty="0"/>
              <a:t>The probable Lousada origins of the </a:t>
            </a:r>
            <a:r>
              <a:rPr lang="en-AU" dirty="0" err="1"/>
              <a:t>Fischls</a:t>
            </a:r>
            <a:r>
              <a:rPr lang="en-AU" dirty="0"/>
              <a:t>; and </a:t>
            </a:r>
          </a:p>
          <a:p>
            <a:pPr lvl="1"/>
            <a:r>
              <a:rPr lang="en-AU" dirty="0"/>
              <a:t>The probable Lousada ancestry of Randy’s parents</a:t>
            </a:r>
          </a:p>
          <a:p>
            <a:r>
              <a:rPr lang="en-AU" dirty="0"/>
              <a:t>Improbable segment boundaries, especially the disjoint contiguous segment boundaries, may provide a basis for AI searching for remote families </a:t>
            </a:r>
          </a:p>
        </p:txBody>
      </p:sp>
    </p:spTree>
    <p:extLst>
      <p:ext uri="{BB962C8B-B14F-4D97-AF65-F5344CB8AC3E}">
        <p14:creationId xmlns:p14="http://schemas.microsoft.com/office/powerpoint/2010/main" val="117662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49B24-058B-46FD-BB32-6550320C45FF}"/>
              </a:ext>
            </a:extLst>
          </p:cNvPr>
          <p:cNvSpPr>
            <a:spLocks noGrp="1"/>
          </p:cNvSpPr>
          <p:nvPr>
            <p:ph type="title"/>
          </p:nvPr>
        </p:nvSpPr>
        <p:spPr/>
        <p:txBody>
          <a:bodyPr/>
          <a:lstStyle/>
          <a:p>
            <a:pPr algn="ctr"/>
            <a:r>
              <a:rPr lang="en-AU" dirty="0"/>
              <a:t>Where 2 people match a third person</a:t>
            </a:r>
          </a:p>
        </p:txBody>
      </p:sp>
      <p:sp>
        <p:nvSpPr>
          <p:cNvPr id="3" name="Content Placeholder 2">
            <a:extLst>
              <a:ext uri="{FF2B5EF4-FFF2-40B4-BE49-F238E27FC236}">
                <a16:creationId xmlns:a16="http://schemas.microsoft.com/office/drawing/2014/main" id="{3D5D50B0-841C-4C10-826F-1DFD335C4FD1}"/>
              </a:ext>
            </a:extLst>
          </p:cNvPr>
          <p:cNvSpPr>
            <a:spLocks noGrp="1"/>
          </p:cNvSpPr>
          <p:nvPr>
            <p:ph idx="1"/>
          </p:nvPr>
        </p:nvSpPr>
        <p:spPr/>
        <p:txBody>
          <a:bodyPr/>
          <a:lstStyle/>
          <a:p>
            <a:r>
              <a:rPr lang="en-AU" dirty="0"/>
              <a:t>They do not necessarily match each other</a:t>
            </a:r>
          </a:p>
          <a:p>
            <a:r>
              <a:rPr lang="en-AU" dirty="0"/>
              <a:t>How can this be?</a:t>
            </a:r>
          </a:p>
          <a:p>
            <a:r>
              <a:rPr lang="en-AU" dirty="0"/>
              <a:t>The 2 matching people are independently matching opposite pairs of the third person’s relevant chromosome</a:t>
            </a:r>
          </a:p>
          <a:p>
            <a:r>
              <a:rPr lang="en-AU" dirty="0"/>
              <a:t>None may be a </a:t>
            </a:r>
            <a:r>
              <a:rPr lang="en-AU" dirty="0" err="1"/>
              <a:t>Lousada</a:t>
            </a:r>
            <a:r>
              <a:rPr lang="en-AU" dirty="0"/>
              <a:t> but even if one person has a </a:t>
            </a:r>
            <a:r>
              <a:rPr lang="en-AU" dirty="0" err="1"/>
              <a:t>Lousada</a:t>
            </a:r>
            <a:r>
              <a:rPr lang="en-AU" dirty="0"/>
              <a:t> match the other won’t!</a:t>
            </a:r>
          </a:p>
          <a:p>
            <a:r>
              <a:rPr lang="en-AU" dirty="0"/>
              <a:t>We call these situations ‘weak triples’</a:t>
            </a:r>
          </a:p>
          <a:p>
            <a:endParaRPr lang="en-AU" dirty="0"/>
          </a:p>
        </p:txBody>
      </p:sp>
    </p:spTree>
    <p:extLst>
      <p:ext uri="{BB962C8B-B14F-4D97-AF65-F5344CB8AC3E}">
        <p14:creationId xmlns:p14="http://schemas.microsoft.com/office/powerpoint/2010/main" val="103276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0DCF-CFC2-4E29-8E7F-88A63F9E9276}"/>
              </a:ext>
            </a:extLst>
          </p:cNvPr>
          <p:cNvSpPr>
            <a:spLocks noGrp="1"/>
          </p:cNvSpPr>
          <p:nvPr>
            <p:ph type="title"/>
          </p:nvPr>
        </p:nvSpPr>
        <p:spPr/>
        <p:txBody>
          <a:bodyPr/>
          <a:lstStyle/>
          <a:p>
            <a:pPr algn="ctr"/>
            <a:r>
              <a:rPr lang="en-AU" dirty="0"/>
              <a:t>Residual interesting matches</a:t>
            </a:r>
          </a:p>
        </p:txBody>
      </p:sp>
      <p:sp>
        <p:nvSpPr>
          <p:cNvPr id="3" name="Content Placeholder 2">
            <a:extLst>
              <a:ext uri="{FF2B5EF4-FFF2-40B4-BE49-F238E27FC236}">
                <a16:creationId xmlns:a16="http://schemas.microsoft.com/office/drawing/2014/main" id="{6AE3D4DE-D616-48F7-B444-F51AFCF35A1D}"/>
              </a:ext>
            </a:extLst>
          </p:cNvPr>
          <p:cNvSpPr>
            <a:spLocks noGrp="1"/>
          </p:cNvSpPr>
          <p:nvPr>
            <p:ph idx="1"/>
          </p:nvPr>
        </p:nvSpPr>
        <p:spPr/>
        <p:txBody>
          <a:bodyPr/>
          <a:lstStyle/>
          <a:p>
            <a:pPr marL="0" indent="0">
              <a:buNone/>
            </a:pPr>
            <a:r>
              <a:rPr lang="en-AU" dirty="0"/>
              <a:t>Deleting the weak triples for the reason just explained</a:t>
            </a:r>
          </a:p>
          <a:p>
            <a:pPr lvl="1"/>
            <a:r>
              <a:rPr lang="en-AU" dirty="0"/>
              <a:t>Noting they consume 18 segments out of 57 </a:t>
            </a:r>
          </a:p>
          <a:p>
            <a:pPr lvl="1"/>
            <a:r>
              <a:rPr lang="en-AU" dirty="0"/>
              <a:t>This leaves 39 segments </a:t>
            </a:r>
          </a:p>
          <a:p>
            <a:pPr lvl="1"/>
            <a:r>
              <a:rPr lang="en-AU" dirty="0"/>
              <a:t>Making up 14 multiple matches involving 4 to 6 people</a:t>
            </a:r>
          </a:p>
          <a:p>
            <a:r>
              <a:rPr lang="en-AU" dirty="0"/>
              <a:t>These 14 matches must now be reviewed</a:t>
            </a:r>
          </a:p>
          <a:p>
            <a:endParaRPr lang="en-AU" dirty="0"/>
          </a:p>
          <a:p>
            <a:endParaRPr lang="en-AU" dirty="0"/>
          </a:p>
        </p:txBody>
      </p:sp>
    </p:spTree>
    <p:extLst>
      <p:ext uri="{BB962C8B-B14F-4D97-AF65-F5344CB8AC3E}">
        <p14:creationId xmlns:p14="http://schemas.microsoft.com/office/powerpoint/2010/main" val="2629061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A2B0-260D-4F67-A2E8-2828AB7BDA04}"/>
              </a:ext>
            </a:extLst>
          </p:cNvPr>
          <p:cNvSpPr>
            <a:spLocks noGrp="1"/>
          </p:cNvSpPr>
          <p:nvPr>
            <p:ph type="title"/>
          </p:nvPr>
        </p:nvSpPr>
        <p:spPr/>
        <p:txBody>
          <a:bodyPr/>
          <a:lstStyle/>
          <a:p>
            <a:pPr algn="ctr"/>
            <a:r>
              <a:rPr lang="en-AU" dirty="0"/>
              <a:t>Reviewing the 14</a:t>
            </a:r>
          </a:p>
        </p:txBody>
      </p:sp>
      <p:sp>
        <p:nvSpPr>
          <p:cNvPr id="3" name="Content Placeholder 2">
            <a:extLst>
              <a:ext uri="{FF2B5EF4-FFF2-40B4-BE49-F238E27FC236}">
                <a16:creationId xmlns:a16="http://schemas.microsoft.com/office/drawing/2014/main" id="{C06AC6B9-A2F6-4476-BD8A-669247586390}"/>
              </a:ext>
            </a:extLst>
          </p:cNvPr>
          <p:cNvSpPr>
            <a:spLocks noGrp="1"/>
          </p:cNvSpPr>
          <p:nvPr>
            <p:ph idx="1"/>
          </p:nvPr>
        </p:nvSpPr>
        <p:spPr/>
        <p:txBody>
          <a:bodyPr>
            <a:normAutofit lnSpcReduction="10000"/>
          </a:bodyPr>
          <a:lstStyle/>
          <a:p>
            <a:pPr marL="0" indent="0">
              <a:buNone/>
            </a:pPr>
            <a:r>
              <a:rPr lang="en-AU" dirty="0"/>
              <a:t>To ensure we had our wits about us: </a:t>
            </a:r>
          </a:p>
          <a:p>
            <a:r>
              <a:rPr lang="en-AU" dirty="0"/>
              <a:t>A parallel study was conducted of 7 random people not obviously connected with each other</a:t>
            </a:r>
          </a:p>
          <a:p>
            <a:r>
              <a:rPr lang="en-AU" dirty="0"/>
              <a:t>Here, 146 segment matches were found, of which 93 did not overlap other segments leaving 53 overlapping segments</a:t>
            </a:r>
          </a:p>
          <a:p>
            <a:r>
              <a:rPr lang="en-AU" dirty="0"/>
              <a:t>Of these, 10 cases are weak triples</a:t>
            </a:r>
          </a:p>
          <a:p>
            <a:pPr lvl="1"/>
            <a:r>
              <a:rPr lang="en-AU" dirty="0"/>
              <a:t>We explained why such cases are dismissed</a:t>
            </a:r>
          </a:p>
          <a:p>
            <a:r>
              <a:rPr lang="en-AU" dirty="0"/>
              <a:t>Our random group thus generated 12 multiple matches</a:t>
            </a:r>
          </a:p>
          <a:p>
            <a:pPr lvl="1"/>
            <a:r>
              <a:rPr lang="en-AU" dirty="0"/>
              <a:t>These demonstrate that many types of complex matches can arise at random</a:t>
            </a:r>
          </a:p>
          <a:p>
            <a:pPr lvl="1"/>
            <a:r>
              <a:rPr lang="en-AU" dirty="0"/>
              <a:t>Even including strong triples we now discuss</a:t>
            </a:r>
          </a:p>
          <a:p>
            <a:endParaRPr lang="en-AU" dirty="0"/>
          </a:p>
          <a:p>
            <a:endParaRPr lang="en-AU" dirty="0"/>
          </a:p>
          <a:p>
            <a:endParaRPr lang="en-AU" dirty="0"/>
          </a:p>
        </p:txBody>
      </p:sp>
    </p:spTree>
    <p:extLst>
      <p:ext uri="{BB962C8B-B14F-4D97-AF65-F5344CB8AC3E}">
        <p14:creationId xmlns:p14="http://schemas.microsoft.com/office/powerpoint/2010/main" val="382667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57AA5-9515-4E42-913F-7DA9AA06C50B}"/>
              </a:ext>
            </a:extLst>
          </p:cNvPr>
          <p:cNvSpPr>
            <a:spLocks noGrp="1"/>
          </p:cNvSpPr>
          <p:nvPr>
            <p:ph type="title"/>
          </p:nvPr>
        </p:nvSpPr>
        <p:spPr/>
        <p:txBody>
          <a:bodyPr/>
          <a:lstStyle/>
          <a:p>
            <a:pPr algn="ctr"/>
            <a:r>
              <a:rPr lang="en-AU" dirty="0"/>
              <a:t>First type of strong triple</a:t>
            </a:r>
          </a:p>
        </p:txBody>
      </p:sp>
      <p:sp>
        <p:nvSpPr>
          <p:cNvPr id="3" name="Content Placeholder 2">
            <a:extLst>
              <a:ext uri="{FF2B5EF4-FFF2-40B4-BE49-F238E27FC236}">
                <a16:creationId xmlns:a16="http://schemas.microsoft.com/office/drawing/2014/main" id="{A570E4BF-C334-4B87-9C45-DE7BF43F0383}"/>
              </a:ext>
            </a:extLst>
          </p:cNvPr>
          <p:cNvSpPr>
            <a:spLocks noGrp="1"/>
          </p:cNvSpPr>
          <p:nvPr>
            <p:ph idx="1"/>
          </p:nvPr>
        </p:nvSpPr>
        <p:spPr/>
        <p:txBody>
          <a:bodyPr>
            <a:normAutofit fontScale="55000" lnSpcReduction="20000"/>
          </a:bodyPr>
          <a:lstStyle/>
          <a:p>
            <a:r>
              <a:rPr lang="en-AU" dirty="0"/>
              <a:t>3-way triplets do not imply all 3 have identical half-ancestry </a:t>
            </a:r>
          </a:p>
          <a:p>
            <a:endParaRPr lang="en-AU" dirty="0"/>
          </a:p>
          <a:p>
            <a:endParaRPr lang="en-AU" dirty="0"/>
          </a:p>
          <a:p>
            <a:endParaRPr lang="en-AU" dirty="0"/>
          </a:p>
          <a:p>
            <a:pPr marL="0" indent="0">
              <a:buNone/>
            </a:pPr>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r>
              <a:rPr lang="en-AU" dirty="0"/>
              <a:t>Either half-chromosomes at a site can provide a match</a:t>
            </a:r>
          </a:p>
          <a:p>
            <a:r>
              <a:rPr lang="en-AU" dirty="0"/>
              <a:t>3-way triplets arose in our random sample as well as in our ‘’</a:t>
            </a:r>
            <a:r>
              <a:rPr lang="en-AU" dirty="0" err="1"/>
              <a:t>Lousada</a:t>
            </a:r>
            <a:r>
              <a:rPr lang="en-AU" dirty="0"/>
              <a:t>” sample</a:t>
            </a:r>
          </a:p>
          <a:p>
            <a:endParaRPr lang="en-AU" dirty="0"/>
          </a:p>
          <a:p>
            <a:endParaRPr lang="en-AU" dirty="0"/>
          </a:p>
        </p:txBody>
      </p:sp>
      <p:graphicFrame>
        <p:nvGraphicFramePr>
          <p:cNvPr id="6" name="Diagram 5">
            <a:extLst>
              <a:ext uri="{FF2B5EF4-FFF2-40B4-BE49-F238E27FC236}">
                <a16:creationId xmlns:a16="http://schemas.microsoft.com/office/drawing/2014/main" id="{EAE03EB0-6E60-4A14-96AA-ABF541EA9DC0}"/>
              </a:ext>
            </a:extLst>
          </p:cNvPr>
          <p:cNvGraphicFramePr/>
          <p:nvPr>
            <p:extLst>
              <p:ext uri="{D42A27DB-BD31-4B8C-83A1-F6EECF244321}">
                <p14:modId xmlns:p14="http://schemas.microsoft.com/office/powerpoint/2010/main" val="3599449839"/>
              </p:ext>
            </p:extLst>
          </p:nvPr>
        </p:nvGraphicFramePr>
        <p:xfrm>
          <a:off x="2240385" y="2089480"/>
          <a:ext cx="3948921" cy="3553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a:extLst>
              <a:ext uri="{FF2B5EF4-FFF2-40B4-BE49-F238E27FC236}">
                <a16:creationId xmlns:a16="http://schemas.microsoft.com/office/drawing/2014/main" id="{C16B4C83-A2AC-4D08-8F1A-84C3C906EA6E}"/>
              </a:ext>
            </a:extLst>
          </p:cNvPr>
          <p:cNvGraphicFramePr/>
          <p:nvPr>
            <p:extLst>
              <p:ext uri="{D42A27DB-BD31-4B8C-83A1-F6EECF244321}">
                <p14:modId xmlns:p14="http://schemas.microsoft.com/office/powerpoint/2010/main" val="215107770"/>
              </p:ext>
            </p:extLst>
          </p:nvPr>
        </p:nvGraphicFramePr>
        <p:xfrm>
          <a:off x="5178490" y="2159102"/>
          <a:ext cx="5365102" cy="355375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TextBox 10">
            <a:extLst>
              <a:ext uri="{FF2B5EF4-FFF2-40B4-BE49-F238E27FC236}">
                <a16:creationId xmlns:a16="http://schemas.microsoft.com/office/drawing/2014/main" id="{E4B71697-142E-49BB-9ED1-88ADC635C2DE}"/>
              </a:ext>
            </a:extLst>
          </p:cNvPr>
          <p:cNvSpPr txBox="1"/>
          <p:nvPr/>
        </p:nvSpPr>
        <p:spPr>
          <a:xfrm>
            <a:off x="1783185" y="2738534"/>
            <a:ext cx="577460" cy="369332"/>
          </a:xfrm>
          <a:prstGeom prst="rect">
            <a:avLst/>
          </a:prstGeom>
          <a:noFill/>
        </p:spPr>
        <p:txBody>
          <a:bodyPr wrap="square" rtlCol="0">
            <a:spAutoFit/>
          </a:bodyPr>
          <a:lstStyle/>
          <a:p>
            <a:pPr algn="ctr"/>
            <a:r>
              <a:rPr lang="en-AU" dirty="0"/>
              <a:t>YES</a:t>
            </a:r>
          </a:p>
        </p:txBody>
      </p:sp>
      <p:sp>
        <p:nvSpPr>
          <p:cNvPr id="12" name="TextBox 11">
            <a:extLst>
              <a:ext uri="{FF2B5EF4-FFF2-40B4-BE49-F238E27FC236}">
                <a16:creationId xmlns:a16="http://schemas.microsoft.com/office/drawing/2014/main" id="{5B13056D-1E44-4B5F-A25A-02C8882FBAAA}"/>
              </a:ext>
            </a:extLst>
          </p:cNvPr>
          <p:cNvSpPr txBox="1"/>
          <p:nvPr/>
        </p:nvSpPr>
        <p:spPr>
          <a:xfrm>
            <a:off x="9951615" y="2738534"/>
            <a:ext cx="486030" cy="369332"/>
          </a:xfrm>
          <a:prstGeom prst="rect">
            <a:avLst/>
          </a:prstGeom>
          <a:noFill/>
        </p:spPr>
        <p:txBody>
          <a:bodyPr wrap="none" rtlCol="0">
            <a:spAutoFit/>
          </a:bodyPr>
          <a:lstStyle/>
          <a:p>
            <a:r>
              <a:rPr lang="en-AU" dirty="0"/>
              <a:t>NO</a:t>
            </a:r>
          </a:p>
        </p:txBody>
      </p:sp>
    </p:spTree>
    <p:extLst>
      <p:ext uri="{BB962C8B-B14F-4D97-AF65-F5344CB8AC3E}">
        <p14:creationId xmlns:p14="http://schemas.microsoft.com/office/powerpoint/2010/main" val="65439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2D806-9656-4984-AB2D-B35F37FFC2CD}"/>
              </a:ext>
            </a:extLst>
          </p:cNvPr>
          <p:cNvSpPr>
            <a:spLocks noGrp="1"/>
          </p:cNvSpPr>
          <p:nvPr>
            <p:ph type="title"/>
          </p:nvPr>
        </p:nvSpPr>
        <p:spPr/>
        <p:txBody>
          <a:bodyPr/>
          <a:lstStyle/>
          <a:p>
            <a:pPr algn="ctr"/>
            <a:r>
              <a:rPr lang="en-AU" dirty="0"/>
              <a:t>Second type of strong triple</a:t>
            </a:r>
          </a:p>
        </p:txBody>
      </p:sp>
      <p:sp>
        <p:nvSpPr>
          <p:cNvPr id="3" name="Content Placeholder 2">
            <a:extLst>
              <a:ext uri="{FF2B5EF4-FFF2-40B4-BE49-F238E27FC236}">
                <a16:creationId xmlns:a16="http://schemas.microsoft.com/office/drawing/2014/main" id="{2F540D40-AA0B-4D33-A398-EB53E7984830}"/>
              </a:ext>
            </a:extLst>
          </p:cNvPr>
          <p:cNvSpPr>
            <a:spLocks noGrp="1"/>
          </p:cNvSpPr>
          <p:nvPr>
            <p:ph idx="1"/>
          </p:nvPr>
        </p:nvSpPr>
        <p:spPr/>
        <p:txBody>
          <a:bodyPr>
            <a:normAutofit/>
          </a:bodyPr>
          <a:lstStyle/>
          <a:p>
            <a:r>
              <a:rPr lang="en-AU" dirty="0"/>
              <a:t>A matches B, C, and D at the same site</a:t>
            </a:r>
          </a:p>
          <a:p>
            <a:r>
              <a:rPr lang="en-AU" dirty="0"/>
              <a:t>Cannot have 3 independent matches at same site as explained above</a:t>
            </a:r>
          </a:p>
          <a:p>
            <a:r>
              <a:rPr lang="en-AU" dirty="0"/>
              <a:t>SOLUTION</a:t>
            </a:r>
          </a:p>
          <a:p>
            <a:pPr lvl="1"/>
            <a:r>
              <a:rPr lang="en-AU" dirty="0"/>
              <a:t>One of AB, AC or AD is a false positive</a:t>
            </a:r>
          </a:p>
          <a:p>
            <a:r>
              <a:rPr lang="en-AU" dirty="0"/>
              <a:t>OR</a:t>
            </a:r>
          </a:p>
          <a:p>
            <a:pPr lvl="1"/>
            <a:r>
              <a:rPr lang="en-AU"/>
              <a:t>All </a:t>
            </a:r>
            <a:r>
              <a:rPr lang="en-AU" dirty="0"/>
              <a:t>have the same DNA at the site</a:t>
            </a:r>
          </a:p>
          <a:p>
            <a:pPr lvl="1"/>
            <a:r>
              <a:rPr lang="en-AU" dirty="0"/>
              <a:t>With a false negative or two (depending on what other matches show up at the site)</a:t>
            </a:r>
          </a:p>
          <a:p>
            <a:endParaRPr lang="en-AU" dirty="0"/>
          </a:p>
          <a:p>
            <a:endParaRPr lang="en-AU" dirty="0"/>
          </a:p>
        </p:txBody>
      </p:sp>
    </p:spTree>
    <p:extLst>
      <p:ext uri="{BB962C8B-B14F-4D97-AF65-F5344CB8AC3E}">
        <p14:creationId xmlns:p14="http://schemas.microsoft.com/office/powerpoint/2010/main" val="3614206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B56E-B0A8-40B7-9C90-7701F3B95837}"/>
              </a:ext>
            </a:extLst>
          </p:cNvPr>
          <p:cNvSpPr>
            <a:spLocks noGrp="1"/>
          </p:cNvSpPr>
          <p:nvPr>
            <p:ph type="title"/>
          </p:nvPr>
        </p:nvSpPr>
        <p:spPr/>
        <p:txBody>
          <a:bodyPr/>
          <a:lstStyle/>
          <a:p>
            <a:pPr algn="ctr"/>
            <a:r>
              <a:rPr lang="en-AU" dirty="0"/>
              <a:t>Which of our 14 survive?</a:t>
            </a:r>
          </a:p>
        </p:txBody>
      </p:sp>
      <p:sp>
        <p:nvSpPr>
          <p:cNvPr id="3" name="Content Placeholder 2">
            <a:extLst>
              <a:ext uri="{FF2B5EF4-FFF2-40B4-BE49-F238E27FC236}">
                <a16:creationId xmlns:a16="http://schemas.microsoft.com/office/drawing/2014/main" id="{861A99AC-BDE9-415A-9FEE-86900E9BC03F}"/>
              </a:ext>
            </a:extLst>
          </p:cNvPr>
          <p:cNvSpPr>
            <a:spLocks noGrp="1"/>
          </p:cNvSpPr>
          <p:nvPr>
            <p:ph idx="1"/>
          </p:nvPr>
        </p:nvSpPr>
        <p:spPr/>
        <p:txBody>
          <a:bodyPr>
            <a:normAutofit/>
          </a:bodyPr>
          <a:lstStyle/>
          <a:p>
            <a:pPr marL="0" indent="0">
              <a:buNone/>
            </a:pPr>
            <a:r>
              <a:rPr lang="en-AU" dirty="0"/>
              <a:t>From our </a:t>
            </a:r>
            <a:r>
              <a:rPr lang="en-AU" dirty="0" err="1"/>
              <a:t>Lousada</a:t>
            </a:r>
            <a:r>
              <a:rPr lang="en-AU" dirty="0"/>
              <a:t> group</a:t>
            </a:r>
          </a:p>
          <a:p>
            <a:r>
              <a:rPr lang="en-AU" dirty="0"/>
              <a:t>Only 2 matches to consider for proving </a:t>
            </a:r>
            <a:r>
              <a:rPr lang="en-AU" dirty="0" err="1"/>
              <a:t>Lousada</a:t>
            </a:r>
            <a:r>
              <a:rPr lang="en-AU" dirty="0"/>
              <a:t> links</a:t>
            </a:r>
          </a:p>
          <a:p>
            <a:r>
              <a:rPr lang="en-AU" dirty="0"/>
              <a:t>These matches involve 4 people in one case and 6 in the other </a:t>
            </a:r>
          </a:p>
          <a:p>
            <a:r>
              <a:rPr lang="en-AU" dirty="0"/>
              <a:t>The other 12 matches (involving 4-6 people!) are not decisive enough</a:t>
            </a:r>
          </a:p>
          <a:p>
            <a:r>
              <a:rPr lang="en-AU" dirty="0"/>
              <a:t>Comparison with the random sample reveals:</a:t>
            </a:r>
          </a:p>
          <a:p>
            <a:pPr lvl="1"/>
            <a:r>
              <a:rPr lang="en-AU" dirty="0"/>
              <a:t>The 12 rejected matches are similar to those in random 12</a:t>
            </a:r>
          </a:p>
          <a:p>
            <a:pPr lvl="1"/>
            <a:r>
              <a:rPr lang="en-AU" dirty="0"/>
              <a:t>A difference exists in the strong triples</a:t>
            </a:r>
          </a:p>
          <a:p>
            <a:endParaRPr lang="en-AU" dirty="0"/>
          </a:p>
        </p:txBody>
      </p:sp>
    </p:spTree>
    <p:extLst>
      <p:ext uri="{BB962C8B-B14F-4D97-AF65-F5344CB8AC3E}">
        <p14:creationId xmlns:p14="http://schemas.microsoft.com/office/powerpoint/2010/main" val="37225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B56E-B0A8-40B7-9C90-7701F3B95837}"/>
              </a:ext>
            </a:extLst>
          </p:cNvPr>
          <p:cNvSpPr>
            <a:spLocks noGrp="1"/>
          </p:cNvSpPr>
          <p:nvPr>
            <p:ph type="title"/>
          </p:nvPr>
        </p:nvSpPr>
        <p:spPr/>
        <p:txBody>
          <a:bodyPr/>
          <a:lstStyle/>
          <a:p>
            <a:pPr algn="ctr"/>
            <a:r>
              <a:rPr lang="en-AU" dirty="0"/>
              <a:t>The strong triples</a:t>
            </a:r>
          </a:p>
        </p:txBody>
      </p:sp>
      <p:sp>
        <p:nvSpPr>
          <p:cNvPr id="3" name="Content Placeholder 2">
            <a:extLst>
              <a:ext uri="{FF2B5EF4-FFF2-40B4-BE49-F238E27FC236}">
                <a16:creationId xmlns:a16="http://schemas.microsoft.com/office/drawing/2014/main" id="{861A99AC-BDE9-415A-9FEE-86900E9BC03F}"/>
              </a:ext>
            </a:extLst>
          </p:cNvPr>
          <p:cNvSpPr>
            <a:spLocks noGrp="1"/>
          </p:cNvSpPr>
          <p:nvPr>
            <p:ph idx="1"/>
          </p:nvPr>
        </p:nvSpPr>
        <p:spPr>
          <a:xfrm>
            <a:off x="1022758" y="4278077"/>
            <a:ext cx="10515600" cy="4351338"/>
          </a:xfrm>
        </p:spPr>
        <p:txBody>
          <a:bodyPr>
            <a:normAutofit/>
          </a:bodyPr>
          <a:lstStyle/>
          <a:p>
            <a:pPr marL="0" indent="0">
              <a:buNone/>
            </a:pPr>
            <a:endParaRPr lang="en-AU" dirty="0"/>
          </a:p>
          <a:p>
            <a:pPr lvl="1"/>
            <a:endParaRPr lang="en-AU" dirty="0"/>
          </a:p>
          <a:p>
            <a:pPr lvl="1"/>
            <a:r>
              <a:rPr lang="en-AU" dirty="0"/>
              <a:t>The same number of strong triples occur</a:t>
            </a:r>
          </a:p>
          <a:p>
            <a:pPr lvl="1"/>
            <a:r>
              <a:rPr lang="en-AU" dirty="0"/>
              <a:t>The </a:t>
            </a:r>
            <a:r>
              <a:rPr lang="en-AU" dirty="0" err="1"/>
              <a:t>Lousada</a:t>
            </a:r>
            <a:r>
              <a:rPr lang="en-AU" dirty="0"/>
              <a:t> strong triples are all reinforced and are less likely to be random</a:t>
            </a:r>
          </a:p>
          <a:p>
            <a:pPr lvl="1"/>
            <a:r>
              <a:rPr lang="en-AU" dirty="0"/>
              <a:t>None of the random strong triples are reinforced</a:t>
            </a:r>
          </a:p>
          <a:p>
            <a:pPr marL="457200" lvl="1" indent="0">
              <a:buNone/>
            </a:pPr>
            <a:endParaRPr lang="en-AU" dirty="0"/>
          </a:p>
          <a:p>
            <a:endParaRPr lang="en-AU" dirty="0"/>
          </a:p>
        </p:txBody>
      </p:sp>
      <p:pic>
        <p:nvPicPr>
          <p:cNvPr id="5" name="Picture 4">
            <a:extLst>
              <a:ext uri="{FF2B5EF4-FFF2-40B4-BE49-F238E27FC236}">
                <a16:creationId xmlns:a16="http://schemas.microsoft.com/office/drawing/2014/main" id="{6189BF57-3AF1-ECA5-94F0-9A937DBB7CA5}"/>
              </a:ext>
            </a:extLst>
          </p:cNvPr>
          <p:cNvPicPr>
            <a:picLocks noChangeAspect="1"/>
          </p:cNvPicPr>
          <p:nvPr/>
        </p:nvPicPr>
        <p:blipFill>
          <a:blip r:embed="rId2"/>
          <a:stretch>
            <a:fillRect/>
          </a:stretch>
        </p:blipFill>
        <p:spPr>
          <a:xfrm>
            <a:off x="2386012" y="2228850"/>
            <a:ext cx="7419975" cy="2400300"/>
          </a:xfrm>
          <a:prstGeom prst="rect">
            <a:avLst/>
          </a:prstGeom>
        </p:spPr>
      </p:pic>
      <p:pic>
        <p:nvPicPr>
          <p:cNvPr id="7" name="Picture 6">
            <a:extLst>
              <a:ext uri="{FF2B5EF4-FFF2-40B4-BE49-F238E27FC236}">
                <a16:creationId xmlns:a16="http://schemas.microsoft.com/office/drawing/2014/main" id="{71A9D2B3-9275-5CC3-0F76-EAF94E526902}"/>
              </a:ext>
            </a:extLst>
          </p:cNvPr>
          <p:cNvPicPr>
            <a:picLocks noChangeAspect="1"/>
          </p:cNvPicPr>
          <p:nvPr/>
        </p:nvPicPr>
        <p:blipFill>
          <a:blip r:embed="rId3"/>
          <a:stretch>
            <a:fillRect/>
          </a:stretch>
        </p:blipFill>
        <p:spPr>
          <a:xfrm>
            <a:off x="2395537" y="2295525"/>
            <a:ext cx="7400925" cy="2266950"/>
          </a:xfrm>
          <a:prstGeom prst="rect">
            <a:avLst/>
          </a:prstGeom>
        </p:spPr>
      </p:pic>
      <p:pic>
        <p:nvPicPr>
          <p:cNvPr id="6" name="Picture 5">
            <a:extLst>
              <a:ext uri="{FF2B5EF4-FFF2-40B4-BE49-F238E27FC236}">
                <a16:creationId xmlns:a16="http://schemas.microsoft.com/office/drawing/2014/main" id="{AB6F47A1-021E-C3DF-B1E2-8B479933496C}"/>
              </a:ext>
            </a:extLst>
          </p:cNvPr>
          <p:cNvPicPr>
            <a:picLocks noChangeAspect="1"/>
          </p:cNvPicPr>
          <p:nvPr/>
        </p:nvPicPr>
        <p:blipFill>
          <a:blip r:embed="rId4"/>
          <a:stretch>
            <a:fillRect/>
          </a:stretch>
        </p:blipFill>
        <p:spPr>
          <a:xfrm>
            <a:off x="2281237" y="2062162"/>
            <a:ext cx="7629525" cy="2733675"/>
          </a:xfrm>
          <a:prstGeom prst="rect">
            <a:avLst/>
          </a:prstGeom>
        </p:spPr>
      </p:pic>
    </p:spTree>
    <p:extLst>
      <p:ext uri="{BB962C8B-B14F-4D97-AF65-F5344CB8AC3E}">
        <p14:creationId xmlns:p14="http://schemas.microsoft.com/office/powerpoint/2010/main" val="218586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11A20-A5DD-4B25-B3F3-AB53ECE1A360}"/>
              </a:ext>
            </a:extLst>
          </p:cNvPr>
          <p:cNvSpPr>
            <a:spLocks noGrp="1"/>
          </p:cNvSpPr>
          <p:nvPr>
            <p:ph type="title"/>
          </p:nvPr>
        </p:nvSpPr>
        <p:spPr/>
        <p:txBody>
          <a:bodyPr/>
          <a:lstStyle/>
          <a:p>
            <a:pPr algn="ctr"/>
            <a:r>
              <a:rPr lang="en-AU" dirty="0"/>
              <a:t>Why are these matches persuasive?</a:t>
            </a:r>
          </a:p>
        </p:txBody>
      </p:sp>
      <p:sp>
        <p:nvSpPr>
          <p:cNvPr id="3" name="Content Placeholder 2">
            <a:extLst>
              <a:ext uri="{FF2B5EF4-FFF2-40B4-BE49-F238E27FC236}">
                <a16:creationId xmlns:a16="http://schemas.microsoft.com/office/drawing/2014/main" id="{46184F88-407C-4397-AEBE-F03557F2D0C4}"/>
              </a:ext>
            </a:extLst>
          </p:cNvPr>
          <p:cNvSpPr>
            <a:spLocks noGrp="1"/>
          </p:cNvSpPr>
          <p:nvPr>
            <p:ph idx="1"/>
          </p:nvPr>
        </p:nvSpPr>
        <p:spPr/>
        <p:txBody>
          <a:bodyPr>
            <a:normAutofit fontScale="85000" lnSpcReduction="20000"/>
          </a:bodyPr>
          <a:lstStyle/>
          <a:p>
            <a:r>
              <a:rPr lang="en-AU" dirty="0"/>
              <a:t>Chromosome 2 (218782054 - 219513782) quite suggestive but</a:t>
            </a:r>
          </a:p>
          <a:p>
            <a:pPr lvl="1"/>
            <a:r>
              <a:rPr lang="en-AU" dirty="0"/>
              <a:t>Jeannine possibly shows false positive with Ed (not critical)</a:t>
            </a:r>
          </a:p>
          <a:p>
            <a:pPr lvl="1"/>
            <a:r>
              <a:rPr lang="en-AU" dirty="0"/>
              <a:t>Jeannine possibly shows false positive with Scott’s wife (potentially a fatal flaw)</a:t>
            </a:r>
          </a:p>
          <a:p>
            <a:r>
              <a:rPr lang="en-AU" dirty="0"/>
              <a:t>Chromosome 8 (52269392 – 54277280) vastly reduces doubt</a:t>
            </a:r>
          </a:p>
          <a:p>
            <a:pPr lvl="1"/>
            <a:r>
              <a:rPr lang="en-AU" dirty="0"/>
              <a:t>A coincidental crossover at 52269392 </a:t>
            </a:r>
          </a:p>
          <a:p>
            <a:pPr lvl="2"/>
            <a:r>
              <a:rPr lang="en-AU" dirty="0"/>
              <a:t>Shows Scott’s wife shared </a:t>
            </a:r>
            <a:r>
              <a:rPr lang="en-AU" dirty="0" err="1"/>
              <a:t>Lousada</a:t>
            </a:r>
            <a:r>
              <a:rPr lang="en-AU" dirty="0"/>
              <a:t> genetic history with Julian, JG and Jeannine</a:t>
            </a:r>
          </a:p>
          <a:p>
            <a:pPr lvl="2"/>
            <a:r>
              <a:rPr lang="en-AU" dirty="0"/>
              <a:t>Occurred before </a:t>
            </a:r>
            <a:r>
              <a:rPr lang="en-AU" dirty="0" err="1"/>
              <a:t>Pressburg</a:t>
            </a:r>
            <a:r>
              <a:rPr lang="en-AU" dirty="0"/>
              <a:t> connection (Jeannine not a </a:t>
            </a:r>
            <a:r>
              <a:rPr lang="en-AU" dirty="0" err="1"/>
              <a:t>Pressburg</a:t>
            </a:r>
            <a:r>
              <a:rPr lang="en-AU" dirty="0"/>
              <a:t> descendant)</a:t>
            </a:r>
          </a:p>
          <a:p>
            <a:pPr lvl="1"/>
            <a:r>
              <a:rPr lang="en-AU" dirty="0"/>
              <a:t>The other coincidental crossover at 54277280 </a:t>
            </a:r>
          </a:p>
          <a:p>
            <a:pPr lvl="2"/>
            <a:r>
              <a:rPr lang="en-AU" dirty="0"/>
              <a:t>Confirms Scott’s wife has pre-</a:t>
            </a:r>
            <a:r>
              <a:rPr lang="en-AU" dirty="0" err="1"/>
              <a:t>Pressburg</a:t>
            </a:r>
            <a:r>
              <a:rPr lang="en-AU" dirty="0"/>
              <a:t> </a:t>
            </a:r>
            <a:r>
              <a:rPr lang="en-AU" dirty="0" err="1"/>
              <a:t>Lousada</a:t>
            </a:r>
            <a:r>
              <a:rPr lang="en-AU" dirty="0"/>
              <a:t> genetics (since MD not a </a:t>
            </a:r>
            <a:r>
              <a:rPr lang="en-AU" dirty="0" err="1"/>
              <a:t>Pressburg</a:t>
            </a:r>
            <a:r>
              <a:rPr lang="en-AU" dirty="0"/>
              <a:t> descendant)</a:t>
            </a:r>
          </a:p>
          <a:p>
            <a:pPr lvl="2"/>
            <a:r>
              <a:rPr lang="en-AU" dirty="0"/>
              <a:t>Julian’s and Ed’s </a:t>
            </a:r>
            <a:r>
              <a:rPr lang="en-AU" dirty="0" err="1"/>
              <a:t>Pressburg</a:t>
            </a:r>
            <a:r>
              <a:rPr lang="en-AU" dirty="0"/>
              <a:t> ancestry starts to differ as from the time of the siblings Simon and Bella Barrow </a:t>
            </a:r>
          </a:p>
          <a:p>
            <a:r>
              <a:rPr lang="en-AU" dirty="0"/>
              <a:t>The study thus provides comfort in our genealogy extending across 5 family branches</a:t>
            </a:r>
          </a:p>
          <a:p>
            <a:pPr lvl="1"/>
            <a:r>
              <a:rPr lang="en-AU" dirty="0"/>
              <a:t>6 rejected matches now appear supportive but 5 remain rejected</a:t>
            </a:r>
          </a:p>
          <a:p>
            <a:pPr lvl="1"/>
            <a:r>
              <a:rPr lang="en-AU" dirty="0"/>
              <a:t>The final match remains rejected here but has a </a:t>
            </a:r>
            <a:r>
              <a:rPr lang="en-AU" dirty="0" err="1"/>
              <a:t>Pressburg</a:t>
            </a:r>
            <a:r>
              <a:rPr lang="en-AU" dirty="0"/>
              <a:t> significance</a:t>
            </a:r>
          </a:p>
        </p:txBody>
      </p:sp>
    </p:spTree>
    <p:extLst>
      <p:ext uri="{BB962C8B-B14F-4D97-AF65-F5344CB8AC3E}">
        <p14:creationId xmlns:p14="http://schemas.microsoft.com/office/powerpoint/2010/main" val="304767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B98D-8DB7-432A-9C33-DFED7CAD1328}"/>
              </a:ext>
            </a:extLst>
          </p:cNvPr>
          <p:cNvSpPr>
            <a:spLocks noGrp="1"/>
          </p:cNvSpPr>
          <p:nvPr>
            <p:ph type="title"/>
          </p:nvPr>
        </p:nvSpPr>
        <p:spPr/>
        <p:txBody>
          <a:bodyPr/>
          <a:lstStyle/>
          <a:p>
            <a:pPr algn="ctr"/>
            <a:r>
              <a:rPr lang="en-AU"/>
              <a:t>Introducing </a:t>
            </a:r>
            <a:r>
              <a:rPr lang="en-AU" dirty="0"/>
              <a:t>the Schoenberg DNA &amp; its </a:t>
            </a:r>
            <a:r>
              <a:rPr lang="en-AU" dirty="0" err="1"/>
              <a:t>Lousada</a:t>
            </a:r>
            <a:r>
              <a:rPr lang="en-AU" dirty="0"/>
              <a:t> matches (total </a:t>
            </a:r>
            <a:r>
              <a:rPr lang="en-AU" dirty="0" err="1"/>
              <a:t>cM</a:t>
            </a:r>
            <a:r>
              <a:rPr lang="en-AU" dirty="0"/>
              <a:t>)</a:t>
            </a:r>
          </a:p>
        </p:txBody>
      </p:sp>
      <p:pic>
        <p:nvPicPr>
          <p:cNvPr id="5" name="Picture 4">
            <a:extLst>
              <a:ext uri="{FF2B5EF4-FFF2-40B4-BE49-F238E27FC236}">
                <a16:creationId xmlns:a16="http://schemas.microsoft.com/office/drawing/2014/main" id="{F85BAB2B-350C-4A4A-BFD1-39B054F55705}"/>
              </a:ext>
            </a:extLst>
          </p:cNvPr>
          <p:cNvPicPr>
            <a:picLocks noChangeAspect="1"/>
          </p:cNvPicPr>
          <p:nvPr/>
        </p:nvPicPr>
        <p:blipFill>
          <a:blip r:embed="rId2"/>
          <a:stretch>
            <a:fillRect/>
          </a:stretch>
        </p:blipFill>
        <p:spPr>
          <a:xfrm>
            <a:off x="0" y="2324771"/>
            <a:ext cx="12192000" cy="4447805"/>
          </a:xfrm>
          <a:prstGeom prst="rect">
            <a:avLst/>
          </a:prstGeom>
        </p:spPr>
      </p:pic>
    </p:spTree>
    <p:extLst>
      <p:ext uri="{BB962C8B-B14F-4D97-AF65-F5344CB8AC3E}">
        <p14:creationId xmlns:p14="http://schemas.microsoft.com/office/powerpoint/2010/main" val="2169133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6567D-3D7D-4CD2-AB3A-EEA7A160F635}"/>
              </a:ext>
            </a:extLst>
          </p:cNvPr>
          <p:cNvSpPr>
            <a:spLocks noGrp="1"/>
          </p:cNvSpPr>
          <p:nvPr>
            <p:ph type="title"/>
          </p:nvPr>
        </p:nvSpPr>
        <p:spPr/>
        <p:txBody>
          <a:bodyPr/>
          <a:lstStyle/>
          <a:p>
            <a:pPr algn="ctr"/>
            <a:r>
              <a:rPr lang="en-AU" dirty="0"/>
              <a:t>How does the last chart help?</a:t>
            </a:r>
          </a:p>
        </p:txBody>
      </p:sp>
      <p:sp>
        <p:nvSpPr>
          <p:cNvPr id="3" name="Content Placeholder 2">
            <a:extLst>
              <a:ext uri="{FF2B5EF4-FFF2-40B4-BE49-F238E27FC236}">
                <a16:creationId xmlns:a16="http://schemas.microsoft.com/office/drawing/2014/main" id="{8CFF99B6-C8D8-4BF4-9048-7F6E6F415257}"/>
              </a:ext>
            </a:extLst>
          </p:cNvPr>
          <p:cNvSpPr>
            <a:spLocks noGrp="1"/>
          </p:cNvSpPr>
          <p:nvPr>
            <p:ph idx="1"/>
          </p:nvPr>
        </p:nvSpPr>
        <p:spPr/>
        <p:txBody>
          <a:bodyPr/>
          <a:lstStyle/>
          <a:p>
            <a:r>
              <a:rPr lang="en-AU" dirty="0"/>
              <a:t>It contains data relevant to </a:t>
            </a:r>
          </a:p>
          <a:p>
            <a:pPr lvl="1"/>
            <a:r>
              <a:rPr lang="en-AU" dirty="0"/>
              <a:t>The Barrows’ original </a:t>
            </a:r>
            <a:r>
              <a:rPr lang="en-AU" dirty="0" err="1"/>
              <a:t>Pressburg</a:t>
            </a:r>
            <a:r>
              <a:rPr lang="en-AU" dirty="0"/>
              <a:t> connection via Baruch </a:t>
            </a:r>
          </a:p>
          <a:p>
            <a:pPr lvl="1"/>
            <a:r>
              <a:rPr lang="en-AU" dirty="0"/>
              <a:t>Multiple </a:t>
            </a:r>
            <a:r>
              <a:rPr lang="en-AU" dirty="0" err="1"/>
              <a:t>Pressburg</a:t>
            </a:r>
            <a:r>
              <a:rPr lang="en-AU" dirty="0"/>
              <a:t> ancestry via Baron Lyon de Symons</a:t>
            </a:r>
          </a:p>
          <a:p>
            <a:r>
              <a:rPr lang="en-AU" dirty="0"/>
              <a:t>A specific segment emerges</a:t>
            </a:r>
          </a:p>
          <a:p>
            <a:pPr lvl="1"/>
            <a:r>
              <a:rPr lang="en-AU" dirty="0"/>
              <a:t>rejected in the </a:t>
            </a:r>
            <a:r>
              <a:rPr lang="en-AU" dirty="0" err="1"/>
              <a:t>Lousada</a:t>
            </a:r>
            <a:r>
              <a:rPr lang="en-AU" dirty="0"/>
              <a:t> context</a:t>
            </a:r>
          </a:p>
          <a:p>
            <a:pPr lvl="1"/>
            <a:r>
              <a:rPr lang="en-AU" dirty="0"/>
              <a:t>but in the </a:t>
            </a:r>
            <a:r>
              <a:rPr lang="en-AU" dirty="0" err="1"/>
              <a:t>Pressburg</a:t>
            </a:r>
            <a:r>
              <a:rPr lang="en-AU" dirty="0"/>
              <a:t> context it is much more interesting</a:t>
            </a:r>
          </a:p>
          <a:p>
            <a:pPr marL="0" indent="0">
              <a:buNone/>
            </a:pPr>
            <a:endParaRPr lang="en-AU" dirty="0"/>
          </a:p>
          <a:p>
            <a:endParaRPr lang="en-AU" dirty="0"/>
          </a:p>
          <a:p>
            <a:endParaRPr lang="en-AU" dirty="0"/>
          </a:p>
          <a:p>
            <a:endParaRPr lang="en-AU" dirty="0"/>
          </a:p>
        </p:txBody>
      </p:sp>
    </p:spTree>
    <p:extLst>
      <p:ext uri="{BB962C8B-B14F-4D97-AF65-F5344CB8AC3E}">
        <p14:creationId xmlns:p14="http://schemas.microsoft.com/office/powerpoint/2010/main" val="355666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17CB0-E771-4724-9146-B9655B2D5AE7}"/>
              </a:ext>
            </a:extLst>
          </p:cNvPr>
          <p:cNvSpPr>
            <a:spLocks noGrp="1"/>
          </p:cNvSpPr>
          <p:nvPr>
            <p:ph type="title"/>
          </p:nvPr>
        </p:nvSpPr>
        <p:spPr/>
        <p:txBody>
          <a:bodyPr/>
          <a:lstStyle/>
          <a:p>
            <a:pPr algn="ctr"/>
            <a:r>
              <a:rPr lang="en-AU" dirty="0"/>
              <a:t>Extract from Schoenberg chart</a:t>
            </a:r>
          </a:p>
        </p:txBody>
      </p:sp>
      <p:sp>
        <p:nvSpPr>
          <p:cNvPr id="6" name="Content Placeholder 2">
            <a:extLst>
              <a:ext uri="{FF2B5EF4-FFF2-40B4-BE49-F238E27FC236}">
                <a16:creationId xmlns:a16="http://schemas.microsoft.com/office/drawing/2014/main" id="{A0ECEB9E-4B97-4C70-ACCE-98D8DD3E9437}"/>
              </a:ext>
            </a:extLst>
          </p:cNvPr>
          <p:cNvSpPr txBox="1">
            <a:spLocks/>
          </p:cNvSpPr>
          <p:nvPr/>
        </p:nvSpPr>
        <p:spPr>
          <a:xfrm>
            <a:off x="1990986" y="3429000"/>
            <a:ext cx="7978629" cy="324971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dirty="0"/>
          </a:p>
          <a:p>
            <a:r>
              <a:rPr lang="en-AU" dirty="0"/>
              <a:t>John (a generation younger than Julian and Ed) may effectively show more not less </a:t>
            </a:r>
            <a:r>
              <a:rPr lang="en-AU" dirty="0" err="1"/>
              <a:t>Pressburg</a:t>
            </a:r>
            <a:r>
              <a:rPr lang="en-AU" dirty="0"/>
              <a:t> DNA than Julian and Ed</a:t>
            </a:r>
          </a:p>
          <a:p>
            <a:r>
              <a:rPr lang="en-AU" dirty="0"/>
              <a:t>Non-</a:t>
            </a:r>
            <a:r>
              <a:rPr lang="en-AU" dirty="0" err="1"/>
              <a:t>Pressburg</a:t>
            </a:r>
            <a:r>
              <a:rPr lang="en-AU" dirty="0"/>
              <a:t> descendants average a reduced Schoenberg match</a:t>
            </a:r>
          </a:p>
          <a:p>
            <a:r>
              <a:rPr lang="en-AU" dirty="0"/>
              <a:t>Of course these suggestions are not proven statistically significant</a:t>
            </a:r>
          </a:p>
          <a:p>
            <a:endParaRPr lang="en-AU" dirty="0"/>
          </a:p>
          <a:p>
            <a:pPr marL="0" indent="0">
              <a:buFont typeface="Arial" panose="020B0604020202020204" pitchFamily="34" charset="0"/>
              <a:buNone/>
            </a:pPr>
            <a:endParaRPr lang="en-AU" dirty="0"/>
          </a:p>
        </p:txBody>
      </p:sp>
      <p:cxnSp>
        <p:nvCxnSpPr>
          <p:cNvPr id="11" name="Straight Arrow Connector 10">
            <a:extLst>
              <a:ext uri="{FF2B5EF4-FFF2-40B4-BE49-F238E27FC236}">
                <a16:creationId xmlns:a16="http://schemas.microsoft.com/office/drawing/2014/main" id="{63D03BB5-F41F-C96F-A5A4-1456840BF0E8}"/>
              </a:ext>
            </a:extLst>
          </p:cNvPr>
          <p:cNvCxnSpPr/>
          <p:nvPr/>
        </p:nvCxnSpPr>
        <p:spPr>
          <a:xfrm flipH="1">
            <a:off x="10008416" y="1802655"/>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441B8B5-DF1B-0B60-7FD9-EC113CB63DF1}"/>
              </a:ext>
            </a:extLst>
          </p:cNvPr>
          <p:cNvCxnSpPr/>
          <p:nvPr/>
        </p:nvCxnSpPr>
        <p:spPr>
          <a:xfrm flipH="1">
            <a:off x="10008416" y="1934176"/>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8F29301-B429-A01F-DF29-3FB2E2C3AFA0}"/>
              </a:ext>
            </a:extLst>
          </p:cNvPr>
          <p:cNvCxnSpPr/>
          <p:nvPr/>
        </p:nvCxnSpPr>
        <p:spPr>
          <a:xfrm flipH="1">
            <a:off x="10008416" y="2082354"/>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11190AB-6AF0-A716-F619-841C8201D418}"/>
              </a:ext>
            </a:extLst>
          </p:cNvPr>
          <p:cNvCxnSpPr/>
          <p:nvPr/>
        </p:nvCxnSpPr>
        <p:spPr>
          <a:xfrm flipH="1">
            <a:off x="10130749" y="3573711"/>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EE9072E-0ED4-D473-5DDE-2538210984F1}"/>
              </a:ext>
            </a:extLst>
          </p:cNvPr>
          <p:cNvCxnSpPr/>
          <p:nvPr/>
        </p:nvCxnSpPr>
        <p:spPr>
          <a:xfrm flipH="1">
            <a:off x="10025669" y="2673185"/>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2C1432F-6F3C-4A7A-594C-3A129BDB3628}"/>
              </a:ext>
            </a:extLst>
          </p:cNvPr>
          <p:cNvPicPr>
            <a:picLocks noChangeAspect="1"/>
          </p:cNvPicPr>
          <p:nvPr/>
        </p:nvPicPr>
        <p:blipFill>
          <a:blip r:embed="rId2"/>
          <a:stretch>
            <a:fillRect/>
          </a:stretch>
        </p:blipFill>
        <p:spPr>
          <a:xfrm>
            <a:off x="2621833" y="1389427"/>
            <a:ext cx="7347782" cy="2340000"/>
          </a:xfrm>
          <a:prstGeom prst="rect">
            <a:avLst/>
          </a:prstGeom>
        </p:spPr>
      </p:pic>
    </p:spTree>
    <p:extLst>
      <p:ext uri="{BB962C8B-B14F-4D97-AF65-F5344CB8AC3E}">
        <p14:creationId xmlns:p14="http://schemas.microsoft.com/office/powerpoint/2010/main" val="45261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86AE-1BA4-4E25-B6F9-684C1D0C7625}"/>
              </a:ext>
            </a:extLst>
          </p:cNvPr>
          <p:cNvSpPr>
            <a:spLocks noGrp="1"/>
          </p:cNvSpPr>
          <p:nvPr>
            <p:ph type="title"/>
          </p:nvPr>
        </p:nvSpPr>
        <p:spPr/>
        <p:txBody>
          <a:bodyPr/>
          <a:lstStyle/>
          <a:p>
            <a:pPr algn="ctr"/>
            <a:r>
              <a:rPr lang="en-AU" dirty="0"/>
              <a:t>Possible </a:t>
            </a:r>
            <a:r>
              <a:rPr lang="en-AU" dirty="0" err="1"/>
              <a:t>Pressburg</a:t>
            </a:r>
            <a:r>
              <a:rPr lang="en-AU" dirty="0"/>
              <a:t> implications</a:t>
            </a:r>
          </a:p>
        </p:txBody>
      </p:sp>
      <p:sp>
        <p:nvSpPr>
          <p:cNvPr id="3" name="Content Placeholder 2">
            <a:extLst>
              <a:ext uri="{FF2B5EF4-FFF2-40B4-BE49-F238E27FC236}">
                <a16:creationId xmlns:a16="http://schemas.microsoft.com/office/drawing/2014/main" id="{0422D005-E5B8-48F7-A925-A87A37AB2222}"/>
              </a:ext>
            </a:extLst>
          </p:cNvPr>
          <p:cNvSpPr>
            <a:spLocks noGrp="1"/>
          </p:cNvSpPr>
          <p:nvPr>
            <p:ph idx="1"/>
          </p:nvPr>
        </p:nvSpPr>
        <p:spPr/>
        <p:txBody>
          <a:bodyPr>
            <a:normAutofit/>
          </a:bodyPr>
          <a:lstStyle/>
          <a:p>
            <a:r>
              <a:rPr lang="en-AU" dirty="0"/>
              <a:t>The English Barrows may not inherit extra </a:t>
            </a:r>
            <a:r>
              <a:rPr lang="en-AU" dirty="0" err="1"/>
              <a:t>Pressburg</a:t>
            </a:r>
            <a:r>
              <a:rPr lang="en-AU" dirty="0"/>
              <a:t> genes</a:t>
            </a:r>
          </a:p>
          <a:p>
            <a:r>
              <a:rPr lang="en-AU" dirty="0"/>
              <a:t>If proven, Baron Lyon de Symons</a:t>
            </a:r>
          </a:p>
          <a:p>
            <a:pPr lvl="1"/>
            <a:r>
              <a:rPr lang="en-AU" dirty="0"/>
              <a:t>Not the biological father of </a:t>
            </a:r>
            <a:r>
              <a:rPr lang="en-AU" dirty="0" err="1"/>
              <a:t>Tryphena</a:t>
            </a:r>
            <a:r>
              <a:rPr lang="en-AU" dirty="0"/>
              <a:t> Barrow nee Lyon de Symons (birthdate unknown)!</a:t>
            </a:r>
          </a:p>
          <a:p>
            <a:pPr lvl="1"/>
            <a:r>
              <a:rPr lang="en-AU" dirty="0"/>
              <a:t>What a formidable woman was the Baron’s wife!</a:t>
            </a:r>
          </a:p>
          <a:p>
            <a:pPr lvl="1"/>
            <a:r>
              <a:rPr lang="en-AU" dirty="0"/>
              <a:t>Who knows the circumstances of her marriage?</a:t>
            </a:r>
          </a:p>
          <a:p>
            <a:pPr marL="0" indent="0">
              <a:buNone/>
            </a:pPr>
            <a:endParaRPr lang="en-AU" dirty="0"/>
          </a:p>
        </p:txBody>
      </p:sp>
      <p:pic>
        <p:nvPicPr>
          <p:cNvPr id="5" name="Picture 4">
            <a:extLst>
              <a:ext uri="{FF2B5EF4-FFF2-40B4-BE49-F238E27FC236}">
                <a16:creationId xmlns:a16="http://schemas.microsoft.com/office/drawing/2014/main" id="{131A1A8A-2217-E5F6-C95B-094BF4A00C22}"/>
              </a:ext>
            </a:extLst>
          </p:cNvPr>
          <p:cNvPicPr>
            <a:picLocks noChangeAspect="1"/>
          </p:cNvPicPr>
          <p:nvPr/>
        </p:nvPicPr>
        <p:blipFill>
          <a:blip r:embed="rId2"/>
          <a:stretch>
            <a:fillRect/>
          </a:stretch>
        </p:blipFill>
        <p:spPr>
          <a:xfrm>
            <a:off x="8062715" y="3304877"/>
            <a:ext cx="1966230" cy="2808000"/>
          </a:xfrm>
          <a:prstGeom prst="rect">
            <a:avLst/>
          </a:prstGeom>
        </p:spPr>
      </p:pic>
    </p:spTree>
    <p:extLst>
      <p:ext uri="{BB962C8B-B14F-4D97-AF65-F5344CB8AC3E}">
        <p14:creationId xmlns:p14="http://schemas.microsoft.com/office/powerpoint/2010/main" val="363586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86AE-1BA4-4E25-B6F9-684C1D0C7625}"/>
              </a:ext>
            </a:extLst>
          </p:cNvPr>
          <p:cNvSpPr>
            <a:spLocks noGrp="1"/>
          </p:cNvSpPr>
          <p:nvPr>
            <p:ph type="title"/>
          </p:nvPr>
        </p:nvSpPr>
        <p:spPr/>
        <p:txBody>
          <a:bodyPr/>
          <a:lstStyle/>
          <a:p>
            <a:pPr algn="ctr"/>
            <a:r>
              <a:rPr lang="en-AU" dirty="0"/>
              <a:t>Possible </a:t>
            </a:r>
            <a:r>
              <a:rPr lang="en-AU" dirty="0" err="1"/>
              <a:t>Pressburg</a:t>
            </a:r>
            <a:r>
              <a:rPr lang="en-AU" dirty="0"/>
              <a:t> implications</a:t>
            </a:r>
          </a:p>
        </p:txBody>
      </p:sp>
      <p:sp>
        <p:nvSpPr>
          <p:cNvPr id="3" name="Content Placeholder 2">
            <a:extLst>
              <a:ext uri="{FF2B5EF4-FFF2-40B4-BE49-F238E27FC236}">
                <a16:creationId xmlns:a16="http://schemas.microsoft.com/office/drawing/2014/main" id="{0422D005-E5B8-48F7-A925-A87A37AB2222}"/>
              </a:ext>
            </a:extLst>
          </p:cNvPr>
          <p:cNvSpPr>
            <a:spLocks noGrp="1"/>
          </p:cNvSpPr>
          <p:nvPr>
            <p:ph idx="1"/>
          </p:nvPr>
        </p:nvSpPr>
        <p:spPr/>
        <p:txBody>
          <a:bodyPr>
            <a:normAutofit/>
          </a:bodyPr>
          <a:lstStyle/>
          <a:p>
            <a:r>
              <a:rPr lang="en-AU" dirty="0"/>
              <a:t>The English Barrows do not appear to inherit extra </a:t>
            </a:r>
            <a:r>
              <a:rPr lang="en-AU" dirty="0" err="1"/>
              <a:t>Pressburg</a:t>
            </a:r>
            <a:r>
              <a:rPr lang="en-AU" dirty="0"/>
              <a:t> genes</a:t>
            </a:r>
          </a:p>
          <a:p>
            <a:r>
              <a:rPr lang="en-AU" dirty="0"/>
              <a:t>If proven, Baron Lyon de Symons</a:t>
            </a:r>
          </a:p>
          <a:p>
            <a:pPr lvl="1"/>
            <a:r>
              <a:rPr lang="en-AU" dirty="0"/>
              <a:t>Perhaps not the biological father of </a:t>
            </a:r>
            <a:r>
              <a:rPr lang="en-AU" dirty="0" err="1"/>
              <a:t>Tryphena</a:t>
            </a:r>
            <a:r>
              <a:rPr lang="en-AU" dirty="0"/>
              <a:t> Barrow nee Lyon de Symons (birthdate unknown)!</a:t>
            </a:r>
          </a:p>
          <a:p>
            <a:r>
              <a:rPr lang="en-AU" dirty="0"/>
              <a:t>The Barrows may have just a single dose of </a:t>
            </a:r>
            <a:r>
              <a:rPr lang="en-AU" dirty="0" err="1"/>
              <a:t>Pressburg</a:t>
            </a:r>
            <a:r>
              <a:rPr lang="en-AU" dirty="0"/>
              <a:t> genes </a:t>
            </a:r>
          </a:p>
          <a:p>
            <a:pPr lvl="1"/>
            <a:r>
              <a:rPr lang="en-AU" dirty="0"/>
              <a:t>acquired from Baruch whom we suggest was another son of Simon Michael </a:t>
            </a:r>
            <a:r>
              <a:rPr lang="en-AU" dirty="0" err="1"/>
              <a:t>Pressburg</a:t>
            </a:r>
            <a:r>
              <a:rPr lang="en-AU" dirty="0"/>
              <a:t> </a:t>
            </a:r>
          </a:p>
          <a:p>
            <a:pPr lvl="1"/>
            <a:r>
              <a:rPr lang="en-AU" dirty="0"/>
              <a:t>Baruch’s only feasible birthdate would seem to have been 1681 making him the oldest</a:t>
            </a:r>
          </a:p>
          <a:p>
            <a:pPr lvl="1"/>
            <a:r>
              <a:rPr lang="en-AU" dirty="0"/>
              <a:t>the </a:t>
            </a:r>
            <a:r>
              <a:rPr lang="en-AU" dirty="0" err="1"/>
              <a:t>Fischls</a:t>
            </a:r>
            <a:r>
              <a:rPr lang="en-AU" dirty="0"/>
              <a:t> may be more closely connected than the Barrows</a:t>
            </a:r>
          </a:p>
          <a:p>
            <a:endParaRPr lang="en-AU" dirty="0"/>
          </a:p>
        </p:txBody>
      </p:sp>
    </p:spTree>
    <p:extLst>
      <p:ext uri="{BB962C8B-B14F-4D97-AF65-F5344CB8AC3E}">
        <p14:creationId xmlns:p14="http://schemas.microsoft.com/office/powerpoint/2010/main" val="372960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69D3-DB58-44FC-8767-75CCCAA9C876}"/>
              </a:ext>
            </a:extLst>
          </p:cNvPr>
          <p:cNvSpPr>
            <a:spLocks noGrp="1"/>
          </p:cNvSpPr>
          <p:nvPr>
            <p:ph type="title"/>
          </p:nvPr>
        </p:nvSpPr>
        <p:spPr/>
        <p:txBody>
          <a:bodyPr/>
          <a:lstStyle/>
          <a:p>
            <a:pPr algn="ctr"/>
            <a:r>
              <a:rPr lang="en-AU" dirty="0"/>
              <a:t>A </a:t>
            </a:r>
            <a:r>
              <a:rPr lang="en-AU" dirty="0" err="1"/>
              <a:t>Pressburg</a:t>
            </a:r>
            <a:r>
              <a:rPr lang="en-AU" dirty="0"/>
              <a:t> segment?</a:t>
            </a:r>
          </a:p>
        </p:txBody>
      </p:sp>
      <p:sp>
        <p:nvSpPr>
          <p:cNvPr id="3" name="Content Placeholder 2">
            <a:extLst>
              <a:ext uri="{FF2B5EF4-FFF2-40B4-BE49-F238E27FC236}">
                <a16:creationId xmlns:a16="http://schemas.microsoft.com/office/drawing/2014/main" id="{ADD234BA-2CF8-4C43-879D-17C832AC4B5E}"/>
              </a:ext>
            </a:extLst>
          </p:cNvPr>
          <p:cNvSpPr>
            <a:spLocks noGrp="1"/>
          </p:cNvSpPr>
          <p:nvPr>
            <p:ph idx="1"/>
          </p:nvPr>
        </p:nvSpPr>
        <p:spPr/>
        <p:txBody>
          <a:bodyPr>
            <a:normAutofit/>
          </a:bodyPr>
          <a:lstStyle/>
          <a:p>
            <a:r>
              <a:rPr lang="en-AU" dirty="0"/>
              <a:t>At the same site on Chromosome 21 36186352-37809408 3cM</a:t>
            </a:r>
          </a:p>
          <a:p>
            <a:pPr lvl="1"/>
            <a:r>
              <a:rPr lang="en-AU" dirty="0"/>
              <a:t>Randy matches Julian and John</a:t>
            </a:r>
          </a:p>
          <a:p>
            <a:pPr lvl="1"/>
            <a:r>
              <a:rPr lang="en-AU" dirty="0"/>
              <a:t>John matches Randy and Ed</a:t>
            </a:r>
          </a:p>
          <a:p>
            <a:pPr marL="0" indent="0">
              <a:buNone/>
            </a:pPr>
            <a:endParaRPr lang="en-AU" dirty="0"/>
          </a:p>
          <a:p>
            <a:pPr lvl="1"/>
            <a:endParaRPr lang="en-AU" dirty="0"/>
          </a:p>
          <a:p>
            <a:endParaRPr lang="en-AU" dirty="0"/>
          </a:p>
          <a:p>
            <a:endParaRPr lang="en-AU" dirty="0"/>
          </a:p>
          <a:p>
            <a:endParaRPr lang="en-AU" dirty="0"/>
          </a:p>
        </p:txBody>
      </p:sp>
    </p:spTree>
    <p:extLst>
      <p:ext uri="{BB962C8B-B14F-4D97-AF65-F5344CB8AC3E}">
        <p14:creationId xmlns:p14="http://schemas.microsoft.com/office/powerpoint/2010/main" val="316923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69D3-DB58-44FC-8767-75CCCAA9C876}"/>
              </a:ext>
            </a:extLst>
          </p:cNvPr>
          <p:cNvSpPr>
            <a:spLocks noGrp="1"/>
          </p:cNvSpPr>
          <p:nvPr>
            <p:ph type="title"/>
          </p:nvPr>
        </p:nvSpPr>
        <p:spPr/>
        <p:txBody>
          <a:bodyPr/>
          <a:lstStyle/>
          <a:p>
            <a:pPr algn="ctr"/>
            <a:r>
              <a:rPr lang="en-AU" dirty="0"/>
              <a:t>There are some difficulties</a:t>
            </a:r>
          </a:p>
        </p:txBody>
      </p:sp>
      <p:sp>
        <p:nvSpPr>
          <p:cNvPr id="3" name="Content Placeholder 2">
            <a:extLst>
              <a:ext uri="{FF2B5EF4-FFF2-40B4-BE49-F238E27FC236}">
                <a16:creationId xmlns:a16="http://schemas.microsoft.com/office/drawing/2014/main" id="{ADD234BA-2CF8-4C43-879D-17C832AC4B5E}"/>
              </a:ext>
            </a:extLst>
          </p:cNvPr>
          <p:cNvSpPr>
            <a:spLocks noGrp="1"/>
          </p:cNvSpPr>
          <p:nvPr>
            <p:ph idx="1"/>
          </p:nvPr>
        </p:nvSpPr>
        <p:spPr/>
        <p:txBody>
          <a:bodyPr>
            <a:normAutofit/>
          </a:bodyPr>
          <a:lstStyle/>
          <a:p>
            <a:pPr lvl="1"/>
            <a:r>
              <a:rPr lang="en-AU" dirty="0"/>
              <a:t>Ed does not match Randy or Julian</a:t>
            </a:r>
          </a:p>
          <a:p>
            <a:pPr lvl="2"/>
            <a:r>
              <a:rPr lang="en-AU" dirty="0"/>
              <a:t>False negatives?</a:t>
            </a:r>
          </a:p>
          <a:p>
            <a:pPr lvl="1"/>
            <a:r>
              <a:rPr lang="en-AU" dirty="0"/>
              <a:t>And we need to explain away the first 2 of these following matches</a:t>
            </a:r>
          </a:p>
          <a:p>
            <a:pPr lvl="1"/>
            <a:endParaRPr lang="en-AU" dirty="0"/>
          </a:p>
          <a:p>
            <a:pPr lvl="1"/>
            <a:endParaRPr lang="en-AU" dirty="0"/>
          </a:p>
          <a:p>
            <a:pPr lvl="2"/>
            <a:r>
              <a:rPr lang="en-AU" dirty="0"/>
              <a:t>Perhaps the SW/MW match is non-</a:t>
            </a:r>
            <a:r>
              <a:rPr lang="en-AU" dirty="0" err="1"/>
              <a:t>Pressburg</a:t>
            </a:r>
            <a:endParaRPr lang="en-AU" dirty="0"/>
          </a:p>
          <a:p>
            <a:pPr lvl="2"/>
            <a:r>
              <a:rPr lang="en-AU" dirty="0"/>
              <a:t>and the MD match is on Julian’s paternal side</a:t>
            </a:r>
          </a:p>
          <a:p>
            <a:pPr marL="0" indent="0">
              <a:buNone/>
            </a:pPr>
            <a:endParaRPr lang="en-AU" dirty="0"/>
          </a:p>
          <a:p>
            <a:pPr lvl="1"/>
            <a:endParaRPr lang="en-AU" dirty="0"/>
          </a:p>
          <a:p>
            <a:endParaRPr lang="en-AU" dirty="0"/>
          </a:p>
          <a:p>
            <a:endParaRPr lang="en-AU" dirty="0"/>
          </a:p>
          <a:p>
            <a:endParaRPr lang="en-AU" dirty="0"/>
          </a:p>
        </p:txBody>
      </p:sp>
      <p:pic>
        <p:nvPicPr>
          <p:cNvPr id="5" name="Picture 4">
            <a:extLst>
              <a:ext uri="{FF2B5EF4-FFF2-40B4-BE49-F238E27FC236}">
                <a16:creationId xmlns:a16="http://schemas.microsoft.com/office/drawing/2014/main" id="{45CC2D9E-AC3E-44DF-82A7-D53A52CB7FCE}"/>
              </a:ext>
            </a:extLst>
          </p:cNvPr>
          <p:cNvPicPr>
            <a:picLocks noChangeAspect="1"/>
          </p:cNvPicPr>
          <p:nvPr/>
        </p:nvPicPr>
        <p:blipFill>
          <a:blip r:embed="rId2"/>
          <a:stretch>
            <a:fillRect/>
          </a:stretch>
        </p:blipFill>
        <p:spPr>
          <a:xfrm>
            <a:off x="1990986" y="3048873"/>
            <a:ext cx="4267200" cy="514350"/>
          </a:xfrm>
          <a:prstGeom prst="rect">
            <a:avLst/>
          </a:prstGeom>
        </p:spPr>
      </p:pic>
    </p:spTree>
    <p:extLst>
      <p:ext uri="{BB962C8B-B14F-4D97-AF65-F5344CB8AC3E}">
        <p14:creationId xmlns:p14="http://schemas.microsoft.com/office/powerpoint/2010/main" val="4147823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69D3-DB58-44FC-8767-75CCCAA9C876}"/>
              </a:ext>
            </a:extLst>
          </p:cNvPr>
          <p:cNvSpPr>
            <a:spLocks noGrp="1"/>
          </p:cNvSpPr>
          <p:nvPr>
            <p:ph type="title"/>
          </p:nvPr>
        </p:nvSpPr>
        <p:spPr/>
        <p:txBody>
          <a:bodyPr/>
          <a:lstStyle/>
          <a:p>
            <a:pPr algn="ctr"/>
            <a:r>
              <a:rPr lang="en-AU" dirty="0"/>
              <a:t>Nevertheless</a:t>
            </a:r>
          </a:p>
        </p:txBody>
      </p:sp>
      <p:sp>
        <p:nvSpPr>
          <p:cNvPr id="3" name="Content Placeholder 2">
            <a:extLst>
              <a:ext uri="{FF2B5EF4-FFF2-40B4-BE49-F238E27FC236}">
                <a16:creationId xmlns:a16="http://schemas.microsoft.com/office/drawing/2014/main" id="{ADD234BA-2CF8-4C43-879D-17C832AC4B5E}"/>
              </a:ext>
            </a:extLst>
          </p:cNvPr>
          <p:cNvSpPr>
            <a:spLocks noGrp="1"/>
          </p:cNvSpPr>
          <p:nvPr>
            <p:ph idx="1"/>
          </p:nvPr>
        </p:nvSpPr>
        <p:spPr/>
        <p:txBody>
          <a:bodyPr>
            <a:normAutofit/>
          </a:bodyPr>
          <a:lstStyle/>
          <a:p>
            <a:endParaRPr lang="en-AU" dirty="0"/>
          </a:p>
          <a:p>
            <a:endParaRPr lang="en-AU" dirty="0"/>
          </a:p>
          <a:p>
            <a:r>
              <a:rPr lang="en-AU" dirty="0"/>
              <a:t>this is a promising match which points to shared </a:t>
            </a:r>
            <a:r>
              <a:rPr lang="en-AU" dirty="0" err="1"/>
              <a:t>Pressburg</a:t>
            </a:r>
            <a:r>
              <a:rPr lang="en-AU" dirty="0"/>
              <a:t> ancestry</a:t>
            </a:r>
          </a:p>
          <a:p>
            <a:r>
              <a:rPr lang="en-AU" dirty="0"/>
              <a:t>and future work?</a:t>
            </a:r>
          </a:p>
          <a:p>
            <a:pPr marL="0" indent="0">
              <a:buNone/>
            </a:pPr>
            <a:endParaRPr lang="en-AU" dirty="0"/>
          </a:p>
          <a:p>
            <a:pPr lvl="1"/>
            <a:endParaRPr lang="en-AU" dirty="0"/>
          </a:p>
          <a:p>
            <a:endParaRPr lang="en-AU" dirty="0"/>
          </a:p>
          <a:p>
            <a:endParaRPr lang="en-AU" dirty="0"/>
          </a:p>
          <a:p>
            <a:endParaRPr lang="en-AU" dirty="0"/>
          </a:p>
        </p:txBody>
      </p:sp>
    </p:spTree>
    <p:extLst>
      <p:ext uri="{BB962C8B-B14F-4D97-AF65-F5344CB8AC3E}">
        <p14:creationId xmlns:p14="http://schemas.microsoft.com/office/powerpoint/2010/main" val="3955110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C38BF-C65F-4B58-9BCC-32FB171253E4}"/>
              </a:ext>
            </a:extLst>
          </p:cNvPr>
          <p:cNvSpPr>
            <a:spLocks noGrp="1"/>
          </p:cNvSpPr>
          <p:nvPr>
            <p:ph type="title"/>
          </p:nvPr>
        </p:nvSpPr>
        <p:spPr/>
        <p:txBody>
          <a:bodyPr/>
          <a:lstStyle/>
          <a:p>
            <a:r>
              <a:rPr lang="en-AU"/>
              <a:t>Acknowledgements</a:t>
            </a:r>
            <a:r>
              <a:rPr lang="en-AU" dirty="0"/>
              <a:t>:</a:t>
            </a:r>
          </a:p>
        </p:txBody>
      </p:sp>
      <p:sp>
        <p:nvSpPr>
          <p:cNvPr id="3" name="Content Placeholder 2">
            <a:extLst>
              <a:ext uri="{FF2B5EF4-FFF2-40B4-BE49-F238E27FC236}">
                <a16:creationId xmlns:a16="http://schemas.microsoft.com/office/drawing/2014/main" id="{C8AAEAC5-CC88-47DB-A096-4CBEA755C632}"/>
              </a:ext>
            </a:extLst>
          </p:cNvPr>
          <p:cNvSpPr>
            <a:spLocks noGrp="1"/>
          </p:cNvSpPr>
          <p:nvPr>
            <p:ph idx="1"/>
          </p:nvPr>
        </p:nvSpPr>
        <p:spPr>
          <a:xfrm>
            <a:off x="860571" y="1373138"/>
            <a:ext cx="10515600" cy="4351338"/>
          </a:xfrm>
        </p:spPr>
        <p:txBody>
          <a:bodyPr>
            <a:normAutofit fontScale="92500" lnSpcReduction="10000"/>
          </a:bodyPr>
          <a:lstStyle/>
          <a:p>
            <a:r>
              <a:rPr lang="en-AU" dirty="0"/>
              <a:t>John Griffiths, my data analyst 6</a:t>
            </a:r>
            <a:r>
              <a:rPr lang="en-AU" baseline="30000" dirty="0"/>
              <a:t>th</a:t>
            </a:r>
            <a:r>
              <a:rPr lang="en-AU" dirty="0"/>
              <a:t> cousin (once-removed) for inspiring me to tackle autosomal DNA</a:t>
            </a:r>
          </a:p>
          <a:p>
            <a:r>
              <a:rPr lang="en-AU" dirty="0"/>
              <a:t>Randy Schoenberg for all the relatives he put onto </a:t>
            </a:r>
            <a:r>
              <a:rPr lang="en-AU" dirty="0" err="1"/>
              <a:t>GEDmatch</a:t>
            </a:r>
            <a:r>
              <a:rPr lang="en-AU" dirty="0"/>
              <a:t> and for the identity of the Prague father of Simon Barrow of Barbados </a:t>
            </a:r>
          </a:p>
          <a:p>
            <a:r>
              <a:rPr lang="en-AU" dirty="0"/>
              <a:t>Adam Brown and Michael </a:t>
            </a:r>
            <a:r>
              <a:rPr lang="en-AU" dirty="0" err="1"/>
              <a:t>Waas</a:t>
            </a:r>
            <a:r>
              <a:rPr lang="en-AU" dirty="0"/>
              <a:t> for Y advice </a:t>
            </a:r>
          </a:p>
          <a:p>
            <a:r>
              <a:rPr lang="en-AU" dirty="0"/>
              <a:t>Jarrett Ross for advice on my Sephardic and </a:t>
            </a:r>
            <a:r>
              <a:rPr lang="en-AU" dirty="0" err="1"/>
              <a:t>Ashkenasi</a:t>
            </a:r>
            <a:r>
              <a:rPr lang="en-AU" dirty="0"/>
              <a:t> connections with the Nunes Vas family, and also for his work on my </a:t>
            </a:r>
            <a:r>
              <a:rPr lang="en-AU" dirty="0" err="1"/>
              <a:t>Querido</a:t>
            </a:r>
            <a:r>
              <a:rPr lang="en-AU" dirty="0"/>
              <a:t> ancestry</a:t>
            </a:r>
          </a:p>
          <a:p>
            <a:r>
              <a:rPr lang="en-AU" dirty="0"/>
              <a:t>My relatives who were brave enough to offer their DNA to my studies</a:t>
            </a:r>
          </a:p>
          <a:p>
            <a:r>
              <a:rPr lang="en-AU" dirty="0"/>
              <a:t>To Bob </a:t>
            </a:r>
            <a:r>
              <a:rPr lang="en-AU" dirty="0" err="1"/>
              <a:t>Leuzarder</a:t>
            </a:r>
            <a:r>
              <a:rPr lang="en-AU" dirty="0"/>
              <a:t> for his diligent genealogy </a:t>
            </a:r>
          </a:p>
          <a:p>
            <a:r>
              <a:rPr lang="en-AU" dirty="0"/>
              <a:t>Dena Jenkins who overcame her reluctance to share ancestral information</a:t>
            </a:r>
          </a:p>
        </p:txBody>
      </p:sp>
      <p:pic>
        <p:nvPicPr>
          <p:cNvPr id="9" name="Picture 8">
            <a:extLst>
              <a:ext uri="{FF2B5EF4-FFF2-40B4-BE49-F238E27FC236}">
                <a16:creationId xmlns:a16="http://schemas.microsoft.com/office/drawing/2014/main" id="{B5B3271E-2E8D-46E8-AF69-80F281A7F5A2}"/>
              </a:ext>
            </a:extLst>
          </p:cNvPr>
          <p:cNvPicPr>
            <a:picLocks noChangeAspect="1"/>
          </p:cNvPicPr>
          <p:nvPr/>
        </p:nvPicPr>
        <p:blipFill>
          <a:blip r:embed="rId2"/>
          <a:stretch>
            <a:fillRect/>
          </a:stretch>
        </p:blipFill>
        <p:spPr>
          <a:xfrm>
            <a:off x="5470671" y="5588000"/>
            <a:ext cx="647700" cy="904875"/>
          </a:xfrm>
          <a:prstGeom prst="rect">
            <a:avLst/>
          </a:prstGeom>
        </p:spPr>
      </p:pic>
    </p:spTree>
    <p:extLst>
      <p:ext uri="{BB962C8B-B14F-4D97-AF65-F5344CB8AC3E}">
        <p14:creationId xmlns:p14="http://schemas.microsoft.com/office/powerpoint/2010/main" val="417006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15319</TotalTime>
  <Words>2345</Words>
  <Application>Microsoft Office PowerPoint</Application>
  <PresentationFormat>Widescreen</PresentationFormat>
  <Paragraphs>305</Paragraphs>
  <Slides>47</Slides>
  <Notes>0</Notes>
  <HiddenSlides>20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Calibri Light</vt:lpstr>
      <vt:lpstr>Office Theme</vt:lpstr>
      <vt:lpstr>Fun with autosomal DNA? by Julian Land</vt:lpstr>
      <vt:lpstr>Fun with autosomal DNA – am I crazy?</vt:lpstr>
      <vt:lpstr>Why not Y-DNA?</vt:lpstr>
      <vt:lpstr>What puzzle am I trying to solve?</vt:lpstr>
      <vt:lpstr>How did I approach the problem?</vt:lpstr>
      <vt:lpstr>My branch of the Baruch Lousadas</vt:lpstr>
      <vt:lpstr>The Den Haag Louzadas</vt:lpstr>
      <vt:lpstr>The New England Lousadas</vt:lpstr>
      <vt:lpstr>The Curacao and Surinam Baruch Louzadas</vt:lpstr>
      <vt:lpstr>Livorno – another ancestral brother?</vt:lpstr>
      <vt:lpstr>Origin of the Barrows and Fischls</vt:lpstr>
      <vt:lpstr>Pressburg connection</vt:lpstr>
      <vt:lpstr>Randy Schoenberg’s Pressburg connection</vt:lpstr>
      <vt:lpstr>Single Pressburg connection</vt:lpstr>
      <vt:lpstr>Multiple Pressburg connections</vt:lpstr>
      <vt:lpstr>Our research project</vt:lpstr>
      <vt:lpstr>Stage 1</vt:lpstr>
      <vt:lpstr>Stage 2</vt:lpstr>
      <vt:lpstr>Stage 3</vt:lpstr>
      <vt:lpstr>Total cM matches</vt:lpstr>
      <vt:lpstr>Stage 1 outcomes</vt:lpstr>
      <vt:lpstr>14 interesting multiple matches</vt:lpstr>
      <vt:lpstr>The 2 outstanding Lousada matches  in Stage1</vt:lpstr>
      <vt:lpstr>Stage 2 outcomes</vt:lpstr>
      <vt:lpstr>Stage 3 outcomes</vt:lpstr>
      <vt:lpstr>How the relatives appear in matches at the 3 indicator segments</vt:lpstr>
      <vt:lpstr>Relatives appearing at the coincident segment boundaries </vt:lpstr>
      <vt:lpstr>Sequel to our research</vt:lpstr>
      <vt:lpstr>The 2 disjoint contiguous segment boundaries we found in early 2025</vt:lpstr>
      <vt:lpstr>Conclusion</vt:lpstr>
      <vt:lpstr>Where 2 people match a third person</vt:lpstr>
      <vt:lpstr>Residual interesting matches</vt:lpstr>
      <vt:lpstr>Reviewing the 14</vt:lpstr>
      <vt:lpstr>First type of strong triple</vt:lpstr>
      <vt:lpstr>Second type of strong triple</vt:lpstr>
      <vt:lpstr>Which of our 14 survive?</vt:lpstr>
      <vt:lpstr>The strong triples</vt:lpstr>
      <vt:lpstr>Why are these matches persuasive?</vt:lpstr>
      <vt:lpstr>Introducing the Schoenberg DNA &amp; its Lousada matches (total cM)</vt:lpstr>
      <vt:lpstr>How does the last chart help?</vt:lpstr>
      <vt:lpstr>Extract from Schoenberg chart</vt:lpstr>
      <vt:lpstr>Possible Pressburg implications</vt:lpstr>
      <vt:lpstr>Possible Pressburg implications</vt:lpstr>
      <vt:lpstr>A Pressburg segment?</vt:lpstr>
      <vt:lpstr>There are some difficulties</vt:lpstr>
      <vt:lpstr>Nevertheless</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 with autosomal DNA</dc:title>
  <dc:creator>Julian Land</dc:creator>
  <cp:lastModifiedBy>William Julian Land</cp:lastModifiedBy>
  <cp:revision>237</cp:revision>
  <dcterms:created xsi:type="dcterms:W3CDTF">2022-03-23T23:19:32Z</dcterms:created>
  <dcterms:modified xsi:type="dcterms:W3CDTF">2025-03-29T21:59:44Z</dcterms:modified>
</cp:coreProperties>
</file>